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8" r:id="rId22"/>
    <p:sldId id="279" r:id="rId23"/>
    <p:sldId id="277"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179"/>
  </p:normalViewPr>
  <p:slideViewPr>
    <p:cSldViewPr snapToGrid="0" snapToObjects="1">
      <p:cViewPr varScale="1">
        <p:scale>
          <a:sx n="95" d="100"/>
          <a:sy n="95" d="100"/>
        </p:scale>
        <p:origin x="6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5/26/24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‹Nº›</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5/26/24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5/26/24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5/26/24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E5059C3-6A89-4494-99FF-5A4D6FFD50EB}" type="datetimeFigureOut">
              <a:rPr lang="en-US" dirty="0"/>
              <a:t>5/26/24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5/26/24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609285" y="2851331"/>
            <a:ext cx="3893623" cy="307143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66635" y="2851331"/>
            <a:ext cx="3899798" cy="307143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5/26/24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5/26/24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5/26/24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D525BB-DA17-4BA0-B3C8-3AC3ABC827E6}" type="datetimeFigureOut">
              <a:rPr lang="en-US" dirty="0"/>
              <a:t>5/26/24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6C4C9A-3960-41CF-A4E9-2A8FB932454B}" type="datetimeFigureOut">
              <a:rPr lang="en-US" dirty="0"/>
              <a:t>5/26/24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5/26/24</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‹Nº›</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P299pgqZPY0" TargetMode="External"/><Relationship Id="rId2" Type="http://schemas.openxmlformats.org/officeDocument/2006/relationships/hyperlink" Target="https://youtu.be/-9cMFrVs5F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8d4m5EzyM7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uh2ilGVei7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youtu.be/sdwJExT326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youtu.be/F8R_pABBTz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youtu.be/arwUOf20j9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MIUhsbl-tms" TargetMode="External"/><Relationship Id="rId2" Type="http://schemas.openxmlformats.org/officeDocument/2006/relationships/hyperlink" Target="https://youtu.be/LgJgwKNxBvY" TargetMode="External"/><Relationship Id="rId1" Type="http://schemas.openxmlformats.org/officeDocument/2006/relationships/slideLayout" Target="../slideLayouts/slideLayout2.xml"/><Relationship Id="rId4" Type="http://schemas.openxmlformats.org/officeDocument/2006/relationships/hyperlink" Target="https://youtu.be/l5dtSSE2VwM"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youtu.be/m7Os47ISR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youtu.be/YQ5nndTTUd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TRzk3JBF_Qs"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youtu.be/8jFa3_jba6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xolQ77ZHg5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4D50CF-677D-B12C-4375-0A7B149F5CDE}"/>
              </a:ext>
            </a:extLst>
          </p:cNvPr>
          <p:cNvSpPr>
            <a:spLocks noGrp="1"/>
          </p:cNvSpPr>
          <p:nvPr>
            <p:ph type="ctrTitle"/>
          </p:nvPr>
        </p:nvSpPr>
        <p:spPr>
          <a:xfrm>
            <a:off x="1192696" y="569844"/>
            <a:ext cx="7394712" cy="2570921"/>
          </a:xfrm>
        </p:spPr>
        <p:txBody>
          <a:bodyPr>
            <a:noAutofit/>
          </a:bodyPr>
          <a:lstStyle/>
          <a:p>
            <a:pPr algn="l"/>
            <a:r>
              <a:rPr lang="es-ES" sz="4400" dirty="0"/>
              <a:t>ERGONOMIA EN: </a:t>
            </a:r>
            <a:r>
              <a:rPr lang="es-ES" sz="4000" dirty="0"/>
              <a:t>Movilizaciones, transferencias y traslados de paciente en el hospital</a:t>
            </a:r>
            <a:endParaRPr lang="es-ES" sz="4400" dirty="0"/>
          </a:p>
        </p:txBody>
      </p:sp>
      <p:sp>
        <p:nvSpPr>
          <p:cNvPr id="7" name="CuadroTexto 6">
            <a:extLst>
              <a:ext uri="{FF2B5EF4-FFF2-40B4-BE49-F238E27FC236}">
                <a16:creationId xmlns:a16="http://schemas.microsoft.com/office/drawing/2014/main" id="{318F4987-B96A-CCD5-FCD6-A001B5CF2002}"/>
              </a:ext>
            </a:extLst>
          </p:cNvPr>
          <p:cNvSpPr txBox="1"/>
          <p:nvPr/>
        </p:nvSpPr>
        <p:spPr>
          <a:xfrm>
            <a:off x="1298714" y="3816626"/>
            <a:ext cx="7288694" cy="369332"/>
          </a:xfrm>
          <a:prstGeom prst="rect">
            <a:avLst/>
          </a:prstGeom>
          <a:noFill/>
        </p:spPr>
        <p:txBody>
          <a:bodyPr wrap="square">
            <a:spAutoFit/>
          </a:bodyPr>
          <a:lstStyle/>
          <a:p>
            <a:r>
              <a:rPr lang="es-ES" dirty="0"/>
              <a:t>PROFESOR: Tomás Salgado Jiménez/ SALGADOSALUD</a:t>
            </a:r>
          </a:p>
        </p:txBody>
      </p:sp>
    </p:spTree>
    <p:extLst>
      <p:ext uri="{BB962C8B-B14F-4D97-AF65-F5344CB8AC3E}">
        <p14:creationId xmlns:p14="http://schemas.microsoft.com/office/powerpoint/2010/main" val="2740869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15938B-A8B9-D74D-EEC5-22DB82BB2B31}"/>
              </a:ext>
            </a:extLst>
          </p:cNvPr>
          <p:cNvSpPr>
            <a:spLocks noGrp="1"/>
          </p:cNvSpPr>
          <p:nvPr>
            <p:ph type="title"/>
          </p:nvPr>
        </p:nvSpPr>
        <p:spPr/>
        <p:txBody>
          <a:bodyPr/>
          <a:lstStyle/>
          <a:p>
            <a:pPr algn="ctr"/>
            <a:r>
              <a:rPr lang="es-ES" dirty="0"/>
              <a:t>TÉCNICA</a:t>
            </a:r>
          </a:p>
        </p:txBody>
      </p:sp>
      <p:sp>
        <p:nvSpPr>
          <p:cNvPr id="3" name="Marcador de contenido 2">
            <a:extLst>
              <a:ext uri="{FF2B5EF4-FFF2-40B4-BE49-F238E27FC236}">
                <a16:creationId xmlns:a16="http://schemas.microsoft.com/office/drawing/2014/main" id="{49E64D16-9C6D-A4DF-1242-F19E361C5437}"/>
              </a:ext>
            </a:extLst>
          </p:cNvPr>
          <p:cNvSpPr>
            <a:spLocks noGrp="1"/>
          </p:cNvSpPr>
          <p:nvPr>
            <p:ph idx="1"/>
          </p:nvPr>
        </p:nvSpPr>
        <p:spPr>
          <a:xfrm>
            <a:off x="2773599" y="1430086"/>
            <a:ext cx="7796540" cy="3997828"/>
          </a:xfrm>
        </p:spPr>
        <p:txBody>
          <a:bodyPr>
            <a:normAutofit fontScale="85000" lnSpcReduction="10000"/>
          </a:bodyPr>
          <a:lstStyle/>
          <a:p>
            <a:pPr lvl="0"/>
            <a:r>
              <a:rPr lang="es-ES" dirty="0"/>
              <a:t>Colocarse cada persona a un lado de la cama, frente al enfermo;</a:t>
            </a:r>
          </a:p>
          <a:p>
            <a:pPr lvl="0"/>
            <a:r>
              <a:rPr lang="es-ES" dirty="0"/>
              <a:t>Debemos colocar los pies separados así como las rodillas ligeramente flexionadas;</a:t>
            </a:r>
          </a:p>
          <a:p>
            <a:pPr lvl="0"/>
            <a:r>
              <a:rPr lang="es-ES" dirty="0"/>
              <a:t>Retirar la ropa superior de la cama así como la almohada del paciente;</a:t>
            </a:r>
          </a:p>
          <a:p>
            <a:pPr lvl="0"/>
            <a:r>
              <a:rPr lang="es-ES" dirty="0"/>
              <a:t>LOS SANITARIOS introducen un brazo por debajo del hombro del paciente y el otro debajo del muslo. Sujetan al paciente y lo levantan con cuidado hasta llevarlo a la posición deseada;</a:t>
            </a:r>
          </a:p>
          <a:p>
            <a:r>
              <a:rPr lang="es-ES" dirty="0"/>
              <a:t>NOTA: </a:t>
            </a:r>
            <a:r>
              <a:rPr lang="es-ES" i="1" dirty="0"/>
              <a:t>A la hora de movilizar al paciente a la posición deseada es preciso evitar fricciones y sacudidas repentinas o bruscas para lo cual el paso 4 es mejor realizarlo con la ayuda de una entremetida</a:t>
            </a:r>
            <a:r>
              <a:rPr lang="es-ES" dirty="0"/>
              <a:t> </a:t>
            </a:r>
          </a:p>
        </p:txBody>
      </p:sp>
      <p:sp>
        <p:nvSpPr>
          <p:cNvPr id="5" name="CuadroTexto 4">
            <a:extLst>
              <a:ext uri="{FF2B5EF4-FFF2-40B4-BE49-F238E27FC236}">
                <a16:creationId xmlns:a16="http://schemas.microsoft.com/office/drawing/2014/main" id="{0A79DF3C-2348-F424-0E57-2DE06D8C03B8}"/>
              </a:ext>
            </a:extLst>
          </p:cNvPr>
          <p:cNvSpPr txBox="1"/>
          <p:nvPr/>
        </p:nvSpPr>
        <p:spPr>
          <a:xfrm>
            <a:off x="2611808" y="5427914"/>
            <a:ext cx="3338418" cy="646331"/>
          </a:xfrm>
          <a:prstGeom prst="rect">
            <a:avLst/>
          </a:prstGeom>
          <a:noFill/>
        </p:spPr>
        <p:txBody>
          <a:bodyPr wrap="square">
            <a:spAutoFit/>
          </a:bodyPr>
          <a:lstStyle/>
          <a:p>
            <a:r>
              <a:rPr lang="es-ES" dirty="0">
                <a:hlinkClick r:id="rId2"/>
              </a:rPr>
              <a:t>https://youtu.be/-9cMFrVs5FA</a:t>
            </a:r>
            <a:endParaRPr lang="es-ES" dirty="0"/>
          </a:p>
          <a:p>
            <a:endParaRPr lang="es-ES" dirty="0"/>
          </a:p>
        </p:txBody>
      </p:sp>
      <p:sp>
        <p:nvSpPr>
          <p:cNvPr id="7" name="CuadroTexto 6">
            <a:extLst>
              <a:ext uri="{FF2B5EF4-FFF2-40B4-BE49-F238E27FC236}">
                <a16:creationId xmlns:a16="http://schemas.microsoft.com/office/drawing/2014/main" id="{A4F73A5B-2BCD-9BE2-5CB6-E3324203E51E}"/>
              </a:ext>
            </a:extLst>
          </p:cNvPr>
          <p:cNvSpPr txBox="1"/>
          <p:nvPr/>
        </p:nvSpPr>
        <p:spPr>
          <a:xfrm>
            <a:off x="6241776" y="5474148"/>
            <a:ext cx="3458818" cy="646331"/>
          </a:xfrm>
          <a:prstGeom prst="rect">
            <a:avLst/>
          </a:prstGeom>
          <a:noFill/>
        </p:spPr>
        <p:txBody>
          <a:bodyPr wrap="square">
            <a:spAutoFit/>
          </a:bodyPr>
          <a:lstStyle/>
          <a:p>
            <a:r>
              <a:rPr lang="es-ES" dirty="0">
                <a:hlinkClick r:id="rId3"/>
              </a:rPr>
              <a:t>https://youtu.be/P299pgqZPY0</a:t>
            </a:r>
            <a:endParaRPr lang="es-ES" dirty="0"/>
          </a:p>
          <a:p>
            <a:endParaRPr lang="es-ES" dirty="0"/>
          </a:p>
        </p:txBody>
      </p:sp>
    </p:spTree>
    <p:extLst>
      <p:ext uri="{BB962C8B-B14F-4D97-AF65-F5344CB8AC3E}">
        <p14:creationId xmlns:p14="http://schemas.microsoft.com/office/powerpoint/2010/main" val="1128457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D61EE8-ACAA-39D4-C08D-7299E876B087}"/>
              </a:ext>
            </a:extLst>
          </p:cNvPr>
          <p:cNvSpPr>
            <a:spLocks noGrp="1"/>
          </p:cNvSpPr>
          <p:nvPr>
            <p:ph type="title"/>
          </p:nvPr>
        </p:nvSpPr>
        <p:spPr>
          <a:xfrm>
            <a:off x="2611808" y="808056"/>
            <a:ext cx="7958331" cy="1391805"/>
          </a:xfrm>
        </p:spPr>
        <p:txBody>
          <a:bodyPr>
            <a:normAutofit fontScale="90000"/>
          </a:bodyPr>
          <a:lstStyle/>
          <a:p>
            <a:pPr algn="l"/>
            <a:r>
              <a:rPr lang="es-ES" dirty="0"/>
              <a:t>También se pueden colocar las dos personas al mismo lado de la cama, de esta forma:</a:t>
            </a:r>
            <a:br>
              <a:rPr lang="es-ES" dirty="0"/>
            </a:br>
            <a:endParaRPr lang="es-ES" dirty="0"/>
          </a:p>
        </p:txBody>
      </p:sp>
      <p:sp>
        <p:nvSpPr>
          <p:cNvPr id="3" name="Marcador de contenido 2">
            <a:extLst>
              <a:ext uri="{FF2B5EF4-FFF2-40B4-BE49-F238E27FC236}">
                <a16:creationId xmlns:a16="http://schemas.microsoft.com/office/drawing/2014/main" id="{B45A773B-E800-40FE-E99C-9976EFD07E2A}"/>
              </a:ext>
            </a:extLst>
          </p:cNvPr>
          <p:cNvSpPr>
            <a:spLocks noGrp="1"/>
          </p:cNvSpPr>
          <p:nvPr>
            <p:ph idx="1"/>
          </p:nvPr>
        </p:nvSpPr>
        <p:spPr/>
        <p:txBody>
          <a:bodyPr/>
          <a:lstStyle/>
          <a:p>
            <a:pPr lvl="0"/>
            <a:r>
              <a:rPr lang="es-ES" dirty="0"/>
              <a:t>La primera persona coloca un brazo por debajo de los hombros del paciente y el otro brazo por debajo del tórax;</a:t>
            </a:r>
          </a:p>
          <a:p>
            <a:pPr lvl="0"/>
            <a:r>
              <a:rPr lang="es-ES" dirty="0"/>
              <a:t>La segunda persona desliza sus brazos a la altura y por debajo de la región glútea; </a:t>
            </a:r>
          </a:p>
          <a:p>
            <a:r>
              <a:rPr lang="es-ES" dirty="0"/>
              <a:t>Entonces elevan cuidadosamente al paciente hacia la posición requerida </a:t>
            </a:r>
          </a:p>
        </p:txBody>
      </p:sp>
    </p:spTree>
    <p:extLst>
      <p:ext uri="{BB962C8B-B14F-4D97-AF65-F5344CB8AC3E}">
        <p14:creationId xmlns:p14="http://schemas.microsoft.com/office/powerpoint/2010/main" val="1165536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7A8DBA-B0B7-00D0-4643-F98462946D57}"/>
              </a:ext>
            </a:extLst>
          </p:cNvPr>
          <p:cNvSpPr>
            <a:spLocks noGrp="1"/>
          </p:cNvSpPr>
          <p:nvPr>
            <p:ph type="title"/>
          </p:nvPr>
        </p:nvSpPr>
        <p:spPr/>
        <p:txBody>
          <a:bodyPr>
            <a:normAutofit fontScale="90000"/>
          </a:bodyPr>
          <a:lstStyle/>
          <a:p>
            <a:pPr algn="l"/>
            <a:r>
              <a:rPr lang="es-ES" b="1" i="1" dirty="0"/>
              <a:t>PACIENTE COLABORADOR:</a:t>
            </a:r>
            <a:r>
              <a:rPr lang="es-ES" i="1" dirty="0"/>
              <a:t> </a:t>
            </a:r>
            <a:r>
              <a:rPr lang="es-ES" dirty="0"/>
              <a:t> En este caso con una sola persona basta.</a:t>
            </a:r>
            <a:br>
              <a:rPr lang="es-ES" dirty="0"/>
            </a:br>
            <a:endParaRPr lang="es-ES" dirty="0"/>
          </a:p>
        </p:txBody>
      </p:sp>
      <p:sp>
        <p:nvSpPr>
          <p:cNvPr id="3" name="Marcador de contenido 2">
            <a:extLst>
              <a:ext uri="{FF2B5EF4-FFF2-40B4-BE49-F238E27FC236}">
                <a16:creationId xmlns:a16="http://schemas.microsoft.com/office/drawing/2014/main" id="{7607165F-B572-F25E-3861-6A55131CC785}"/>
              </a:ext>
            </a:extLst>
          </p:cNvPr>
          <p:cNvSpPr>
            <a:spLocks noGrp="1"/>
          </p:cNvSpPr>
          <p:nvPr>
            <p:ph idx="1"/>
          </p:nvPr>
        </p:nvSpPr>
        <p:spPr/>
        <p:txBody>
          <a:bodyPr>
            <a:normAutofit fontScale="77500" lnSpcReduction="20000"/>
          </a:bodyPr>
          <a:lstStyle/>
          <a:p>
            <a:pPr lvl="0"/>
            <a:r>
              <a:rPr lang="es-ES" dirty="0"/>
              <a:t>Nos colocaremos junto a la cama del enfermo, frente a él y a la altura de su cadera;</a:t>
            </a:r>
          </a:p>
          <a:p>
            <a:pPr lvl="0"/>
            <a:r>
              <a:rPr lang="es-ES" dirty="0"/>
              <a:t>Decirle al enfermo que se agarre a la cabecera de la cama y flexionando sus rodillas, coloque la planta de los pies apoyando sobre la superficie de la cama;</a:t>
            </a:r>
          </a:p>
          <a:p>
            <a:pPr lvl="0"/>
            <a:r>
              <a:rPr lang="es-ES" dirty="0"/>
              <a:t>Entonces colocamos nuestros brazos por debajo de las caderas del paciente;</a:t>
            </a:r>
          </a:p>
          <a:p>
            <a:pPr lvl="0"/>
            <a:r>
              <a:rPr lang="es-ES" dirty="0"/>
              <a:t>Se le pedirá al paciente que haciendo fuerza con sus pies y brazos intente elevarse;</a:t>
            </a:r>
          </a:p>
          <a:p>
            <a:pPr lvl="0"/>
            <a:r>
              <a:rPr lang="es-ES" dirty="0"/>
              <a:t>Es entonces cuando la auxiliar o el celador -con sus brazos- deben ayudar al enfermo a subir hacia la cabecera;</a:t>
            </a:r>
          </a:p>
          <a:p>
            <a:pPr lvl="0"/>
            <a:r>
              <a:rPr lang="es-ES" dirty="0"/>
              <a:t>Si el paciente se encuentra bastante ágil, puede realizar él solo esta movilización.</a:t>
            </a:r>
          </a:p>
          <a:p>
            <a:endParaRPr lang="es-ES" dirty="0"/>
          </a:p>
        </p:txBody>
      </p:sp>
    </p:spTree>
    <p:extLst>
      <p:ext uri="{BB962C8B-B14F-4D97-AF65-F5344CB8AC3E}">
        <p14:creationId xmlns:p14="http://schemas.microsoft.com/office/powerpoint/2010/main" val="4003696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45ECFD-709F-529C-D79F-3FC406C06C4C}"/>
              </a:ext>
            </a:extLst>
          </p:cNvPr>
          <p:cNvSpPr>
            <a:spLocks noGrp="1"/>
          </p:cNvSpPr>
          <p:nvPr>
            <p:ph type="title"/>
          </p:nvPr>
        </p:nvSpPr>
        <p:spPr>
          <a:xfrm>
            <a:off x="2611808" y="450247"/>
            <a:ext cx="7958331" cy="1272536"/>
          </a:xfrm>
        </p:spPr>
        <p:txBody>
          <a:bodyPr>
            <a:normAutofit fontScale="90000"/>
          </a:bodyPr>
          <a:lstStyle/>
          <a:p>
            <a:pPr algn="l"/>
            <a:r>
              <a:rPr lang="es-ES" b="1" dirty="0"/>
              <a:t>Movilización del paciente ayudados por una sábana.</a:t>
            </a:r>
            <a:r>
              <a:rPr lang="es-ES" dirty="0"/>
              <a:t> Se realiza entre dos personas, situados uno a cada lado de la cama.</a:t>
            </a:r>
            <a:br>
              <a:rPr lang="es-ES" dirty="0"/>
            </a:br>
            <a:endParaRPr lang="es-ES" dirty="0"/>
          </a:p>
        </p:txBody>
      </p:sp>
      <p:sp>
        <p:nvSpPr>
          <p:cNvPr id="3" name="Marcador de contenido 2">
            <a:extLst>
              <a:ext uri="{FF2B5EF4-FFF2-40B4-BE49-F238E27FC236}">
                <a16:creationId xmlns:a16="http://schemas.microsoft.com/office/drawing/2014/main" id="{467BF458-1903-DA40-3152-E04DF34F7AD7}"/>
              </a:ext>
            </a:extLst>
          </p:cNvPr>
          <p:cNvSpPr>
            <a:spLocks noGrp="1"/>
          </p:cNvSpPr>
          <p:nvPr>
            <p:ph idx="1"/>
          </p:nvPr>
        </p:nvSpPr>
        <p:spPr>
          <a:xfrm>
            <a:off x="2773599" y="1815548"/>
            <a:ext cx="7796540" cy="4234396"/>
          </a:xfrm>
        </p:spPr>
        <p:txBody>
          <a:bodyPr>
            <a:normAutofit fontScale="85000" lnSpcReduction="20000"/>
          </a:bodyPr>
          <a:lstStyle/>
          <a:p>
            <a:pPr marL="0" indent="0">
              <a:buNone/>
            </a:pPr>
            <a:r>
              <a:rPr lang="es-ES" dirty="0">
                <a:hlinkClick r:id="rId2"/>
              </a:rPr>
              <a:t>https://youtu.be/8d4m5EzyM7Y</a:t>
            </a:r>
            <a:endParaRPr lang="es-ES" dirty="0"/>
          </a:p>
          <a:p>
            <a:pPr lvl="0"/>
            <a:r>
              <a:rPr lang="es-ES" dirty="0"/>
              <a:t>Para esta técnica nos ayudaremos de una "entremetida" que es una sábana doblada en su largo a la mitad;</a:t>
            </a:r>
          </a:p>
          <a:p>
            <a:pPr lvl="0"/>
            <a:r>
              <a:rPr lang="es-ES" dirty="0"/>
              <a:t>Se la colocaremos al paciente por debajo, de forma que llegue desde los hombros hasta los muslos. </a:t>
            </a:r>
          </a:p>
          <a:p>
            <a:pPr lvl="0"/>
            <a:r>
              <a:rPr lang="es-ES" dirty="0"/>
              <a:t>Para ello colocaremos al enfermo en decúbito lateral, lo más próximo a un borde de la cama y meteremos la "entremetida" por el lado contrario al que está girado, luego lo volveremos al otro lado y sacaremos la parte de "entremetida" que falta de colocar.</a:t>
            </a:r>
          </a:p>
          <a:p>
            <a:pPr lvl="0"/>
            <a:r>
              <a:rPr lang="es-ES" dirty="0"/>
              <a:t>Una vez colocada la "entremetida", se enrolla ésta por los laterales sujetándola cada persona fuertemente, pudiendo así mover al paciente hacia cualquier lado de la cama evitando las fricciones.</a:t>
            </a:r>
          </a:p>
        </p:txBody>
      </p:sp>
    </p:spTree>
    <p:extLst>
      <p:ext uri="{BB962C8B-B14F-4D97-AF65-F5344CB8AC3E}">
        <p14:creationId xmlns:p14="http://schemas.microsoft.com/office/powerpoint/2010/main" val="4010367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80AB51-62BB-3CD9-E08B-40750E7D8CF4}"/>
              </a:ext>
            </a:extLst>
          </p:cNvPr>
          <p:cNvSpPr>
            <a:spLocks noGrp="1"/>
          </p:cNvSpPr>
          <p:nvPr>
            <p:ph type="title"/>
          </p:nvPr>
        </p:nvSpPr>
        <p:spPr/>
        <p:txBody>
          <a:bodyPr>
            <a:normAutofit fontScale="90000"/>
          </a:bodyPr>
          <a:lstStyle/>
          <a:p>
            <a:pPr algn="l"/>
            <a:r>
              <a:rPr lang="es-ES" b="1" dirty="0"/>
              <a:t>Movilización del paciente hacia un lateral de la cama</a:t>
            </a:r>
            <a:br>
              <a:rPr lang="es-ES" dirty="0"/>
            </a:br>
            <a:endParaRPr lang="es-ES" dirty="0"/>
          </a:p>
        </p:txBody>
      </p:sp>
      <p:sp>
        <p:nvSpPr>
          <p:cNvPr id="3" name="Marcador de contenido 2">
            <a:extLst>
              <a:ext uri="{FF2B5EF4-FFF2-40B4-BE49-F238E27FC236}">
                <a16:creationId xmlns:a16="http://schemas.microsoft.com/office/drawing/2014/main" id="{E5AF0DE7-3268-229F-DF8A-87CDADEB2BFB}"/>
              </a:ext>
            </a:extLst>
          </p:cNvPr>
          <p:cNvSpPr>
            <a:spLocks noGrp="1"/>
          </p:cNvSpPr>
          <p:nvPr>
            <p:ph idx="1"/>
          </p:nvPr>
        </p:nvSpPr>
        <p:spPr/>
        <p:txBody>
          <a:bodyPr/>
          <a:lstStyle/>
          <a:p>
            <a:r>
              <a:rPr lang="es-ES" dirty="0"/>
              <a:t>El SANITARIO se coloca en el lado de la cama hacia el cual va a trasladar al enfermo y colocará el brazo más próximo del paciente sobre su tórax:</a:t>
            </a:r>
          </a:p>
          <a:p>
            <a:endParaRPr lang="es-ES" dirty="0"/>
          </a:p>
        </p:txBody>
      </p:sp>
    </p:spTree>
    <p:extLst>
      <p:ext uri="{BB962C8B-B14F-4D97-AF65-F5344CB8AC3E}">
        <p14:creationId xmlns:p14="http://schemas.microsoft.com/office/powerpoint/2010/main" val="1003811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70529A-BF22-AED1-A613-2F7BE701AEB9}"/>
              </a:ext>
            </a:extLst>
          </p:cNvPr>
          <p:cNvSpPr>
            <a:spLocks noGrp="1"/>
          </p:cNvSpPr>
          <p:nvPr>
            <p:ph type="title"/>
          </p:nvPr>
        </p:nvSpPr>
        <p:spPr/>
        <p:txBody>
          <a:bodyPr>
            <a:normAutofit fontScale="90000"/>
          </a:bodyPr>
          <a:lstStyle/>
          <a:p>
            <a:pPr algn="l"/>
            <a:r>
              <a:rPr lang="es-ES" dirty="0"/>
              <a:t>TÉCNICA</a:t>
            </a:r>
            <a:br>
              <a:rPr lang="es-ES" dirty="0"/>
            </a:br>
            <a:br>
              <a:rPr lang="es-ES" dirty="0"/>
            </a:br>
            <a:endParaRPr lang="es-ES" dirty="0"/>
          </a:p>
        </p:txBody>
      </p:sp>
      <p:sp>
        <p:nvSpPr>
          <p:cNvPr id="3" name="Marcador de contenido 2">
            <a:extLst>
              <a:ext uri="{FF2B5EF4-FFF2-40B4-BE49-F238E27FC236}">
                <a16:creationId xmlns:a16="http://schemas.microsoft.com/office/drawing/2014/main" id="{357EDB04-3B75-E94E-77F0-3325E1D228D6}"/>
              </a:ext>
            </a:extLst>
          </p:cNvPr>
          <p:cNvSpPr>
            <a:spLocks noGrp="1"/>
          </p:cNvSpPr>
          <p:nvPr>
            <p:ph idx="1"/>
          </p:nvPr>
        </p:nvSpPr>
        <p:spPr/>
        <p:txBody>
          <a:bodyPr>
            <a:normAutofit fontScale="70000" lnSpcReduction="20000"/>
          </a:bodyPr>
          <a:lstStyle/>
          <a:p>
            <a:pPr lvl="0"/>
            <a:r>
              <a:rPr lang="es-ES" dirty="0"/>
              <a:t>Frenaremos la cama y la colocaremos en posición horizontal (sin angulación), retirando las almohadas y destapando al paciente (colocar biombo para proteger su intimidad);</a:t>
            </a:r>
          </a:p>
          <a:p>
            <a:pPr lvl="0"/>
            <a:r>
              <a:rPr lang="es-ES" dirty="0"/>
              <a:t>Pasaremos un brazo bajo la cabeza y cuello del paciente hasta asir el hombro más lejano;</a:t>
            </a:r>
          </a:p>
          <a:p>
            <a:pPr lvl="0"/>
            <a:r>
              <a:rPr lang="es-ES" dirty="0"/>
              <a:t>Colocar el otro brazo por debajo de la zona lumbar;</a:t>
            </a:r>
          </a:p>
          <a:p>
            <a:pPr lvl="0"/>
            <a:r>
              <a:rPr lang="es-ES" dirty="0"/>
              <a:t>Una vez sujeto con ambos brazos, tiraremos suave y simultáneamente del paciente hacia la posición deseada;</a:t>
            </a:r>
          </a:p>
          <a:p>
            <a:pPr lvl="0"/>
            <a:r>
              <a:rPr lang="es-ES" dirty="0"/>
              <a:t>Una vez desplazada esa parte del cuerpo, situaremos uno de nuestros brazos bajo los glúteos y el otro bajo el tercio inferior de los mismos, procediendo a desplazar la otra parte del cuerpo del paciente hacia la posición deseada;</a:t>
            </a:r>
          </a:p>
          <a:p>
            <a:pPr lvl="0"/>
            <a:r>
              <a:rPr lang="es-ES" dirty="0"/>
              <a:t>Si el enfermo es corpulento debe realizarse entre dos personas.</a:t>
            </a:r>
          </a:p>
          <a:p>
            <a:endParaRPr lang="es-ES" dirty="0"/>
          </a:p>
        </p:txBody>
      </p:sp>
    </p:spTree>
    <p:extLst>
      <p:ext uri="{BB962C8B-B14F-4D97-AF65-F5344CB8AC3E}">
        <p14:creationId xmlns:p14="http://schemas.microsoft.com/office/powerpoint/2010/main" val="3102937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80BBF7-7C05-6169-B334-3E237B4D2EC5}"/>
              </a:ext>
            </a:extLst>
          </p:cNvPr>
          <p:cNvSpPr>
            <a:spLocks noGrp="1"/>
          </p:cNvSpPr>
          <p:nvPr>
            <p:ph type="title"/>
          </p:nvPr>
        </p:nvSpPr>
        <p:spPr/>
        <p:txBody>
          <a:bodyPr>
            <a:normAutofit fontScale="90000"/>
          </a:bodyPr>
          <a:lstStyle/>
          <a:p>
            <a:pPr algn="l"/>
            <a:r>
              <a:rPr lang="es-ES" b="1" dirty="0"/>
              <a:t>Giro del paciente encamado de Decúbito Supino a Decúbito Lateral</a:t>
            </a:r>
            <a:br>
              <a:rPr lang="es-ES" dirty="0"/>
            </a:br>
            <a:endParaRPr lang="es-ES" dirty="0"/>
          </a:p>
        </p:txBody>
      </p:sp>
      <p:sp>
        <p:nvSpPr>
          <p:cNvPr id="3" name="Marcador de contenido 2">
            <a:extLst>
              <a:ext uri="{FF2B5EF4-FFF2-40B4-BE49-F238E27FC236}">
                <a16:creationId xmlns:a16="http://schemas.microsoft.com/office/drawing/2014/main" id="{B0D003D7-8CB9-0C10-4134-7189E1F4EDE5}"/>
              </a:ext>
            </a:extLst>
          </p:cNvPr>
          <p:cNvSpPr>
            <a:spLocks noGrp="1"/>
          </p:cNvSpPr>
          <p:nvPr>
            <p:ph idx="1"/>
          </p:nvPr>
        </p:nvSpPr>
        <p:spPr/>
        <p:txBody>
          <a:bodyPr/>
          <a:lstStyle/>
          <a:p>
            <a:r>
              <a:rPr lang="es-ES" dirty="0"/>
              <a:t>El SANITARIO debe colocarse en el lado de la cama hacia el que va a girar el enfermo:</a:t>
            </a:r>
          </a:p>
          <a:p>
            <a:endParaRPr lang="es-ES" dirty="0"/>
          </a:p>
        </p:txBody>
      </p:sp>
    </p:spTree>
    <p:extLst>
      <p:ext uri="{BB962C8B-B14F-4D97-AF65-F5344CB8AC3E}">
        <p14:creationId xmlns:p14="http://schemas.microsoft.com/office/powerpoint/2010/main" val="1567247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8D4A2A-71EC-B56C-13DC-75E8981DAA13}"/>
              </a:ext>
            </a:extLst>
          </p:cNvPr>
          <p:cNvSpPr>
            <a:spLocks noGrp="1"/>
          </p:cNvSpPr>
          <p:nvPr>
            <p:ph type="title"/>
          </p:nvPr>
        </p:nvSpPr>
        <p:spPr/>
        <p:txBody>
          <a:bodyPr/>
          <a:lstStyle/>
          <a:p>
            <a:pPr algn="l"/>
            <a:r>
              <a:rPr lang="es-ES" dirty="0"/>
              <a:t>TÉCNICA</a:t>
            </a:r>
          </a:p>
        </p:txBody>
      </p:sp>
      <p:sp>
        <p:nvSpPr>
          <p:cNvPr id="3" name="Marcador de contenido 2">
            <a:extLst>
              <a:ext uri="{FF2B5EF4-FFF2-40B4-BE49-F238E27FC236}">
                <a16:creationId xmlns:a16="http://schemas.microsoft.com/office/drawing/2014/main" id="{2D820F0F-639E-C434-BD3A-71714A0020AD}"/>
              </a:ext>
            </a:extLst>
          </p:cNvPr>
          <p:cNvSpPr>
            <a:spLocks noGrp="1"/>
          </p:cNvSpPr>
          <p:nvPr>
            <p:ph idx="1"/>
          </p:nvPr>
        </p:nvSpPr>
        <p:spPr>
          <a:xfrm>
            <a:off x="2508556" y="1311966"/>
            <a:ext cx="7796540" cy="4797940"/>
          </a:xfrm>
        </p:spPr>
        <p:txBody>
          <a:bodyPr>
            <a:normAutofit fontScale="85000" lnSpcReduction="20000"/>
          </a:bodyPr>
          <a:lstStyle/>
          <a:p>
            <a:pPr lvl="0"/>
            <a:r>
              <a:rPr lang="es-ES" dirty="0"/>
              <a:t>En primer lugar, se desplaza al paciente hacia el lado de la cama contrario al decúbito deseado, para que al girarlo quede el paciente en el centro de la cama.</a:t>
            </a:r>
          </a:p>
          <a:p>
            <a:pPr lvl="0"/>
            <a:r>
              <a:rPr lang="es-ES" dirty="0"/>
              <a:t>Se le pide al paciente que estire el brazo hacia el lado que va a girar el cuerpo y que flexione el otro brazo sobre el pecho;</a:t>
            </a:r>
          </a:p>
          <a:p>
            <a:pPr lvl="0"/>
            <a:r>
              <a:rPr lang="es-ES" dirty="0"/>
              <a:t>Se le pide que flexione la rodilla del miembro que va a quedar por encima;</a:t>
            </a:r>
          </a:p>
          <a:p>
            <a:pPr lvl="0"/>
            <a:r>
              <a:rPr lang="es-ES" dirty="0"/>
              <a:t>A continuación el auxiliar o el celador debe colocar uno de sus brazos por debajo del hombro y el otro por debajo de la cadera;</a:t>
            </a:r>
          </a:p>
          <a:p>
            <a:pPr lvl="0"/>
            <a:r>
              <a:rPr lang="es-ES" dirty="0"/>
              <a:t>Girar al paciente hacia el lado en que se encuentra el auxiliar o celador, dejándole colocado en decúbito lateral.</a:t>
            </a:r>
          </a:p>
          <a:p>
            <a:pPr lvl="0"/>
            <a:r>
              <a:rPr lang="es-ES" b="1" dirty="0"/>
              <a:t>NOTA:</a:t>
            </a:r>
            <a:r>
              <a:rPr lang="es-ES" dirty="0"/>
              <a:t> </a:t>
            </a:r>
            <a:r>
              <a:rPr lang="es-ES" i="1" dirty="0"/>
              <a:t>En la posición de Decúbito Lateral hay que tomar precauciones con orejas, hombros, codos, cresta ilíaca, trocánteres y </a:t>
            </a:r>
            <a:r>
              <a:rPr lang="es-ES" i="1" dirty="0" err="1"/>
              <a:t>maleolos</a:t>
            </a:r>
            <a:r>
              <a:rPr lang="es-ES" i="1" dirty="0"/>
              <a:t> para que no se produzcan úlceras por presión.</a:t>
            </a:r>
            <a:endParaRPr lang="es-ES" dirty="0"/>
          </a:p>
          <a:p>
            <a:endParaRPr lang="es-ES" dirty="0"/>
          </a:p>
        </p:txBody>
      </p:sp>
    </p:spTree>
    <p:extLst>
      <p:ext uri="{BB962C8B-B14F-4D97-AF65-F5344CB8AC3E}">
        <p14:creationId xmlns:p14="http://schemas.microsoft.com/office/powerpoint/2010/main" val="1864591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2A3D6-232A-88BF-E728-9112B277461E}"/>
              </a:ext>
            </a:extLst>
          </p:cNvPr>
          <p:cNvSpPr>
            <a:spLocks noGrp="1"/>
          </p:cNvSpPr>
          <p:nvPr>
            <p:ph type="title"/>
          </p:nvPr>
        </p:nvSpPr>
        <p:spPr/>
        <p:txBody>
          <a:bodyPr>
            <a:normAutofit fontScale="90000"/>
          </a:bodyPr>
          <a:lstStyle/>
          <a:p>
            <a:pPr algn="l"/>
            <a:r>
              <a:rPr lang="es-ES" b="1" dirty="0"/>
              <a:t>Forma de sentar o incorporar al paciente en la cama</a:t>
            </a:r>
            <a:br>
              <a:rPr lang="es-ES" dirty="0"/>
            </a:br>
            <a:endParaRPr lang="es-ES" dirty="0"/>
          </a:p>
        </p:txBody>
      </p:sp>
      <p:sp>
        <p:nvSpPr>
          <p:cNvPr id="3" name="Marcador de contenido 2">
            <a:extLst>
              <a:ext uri="{FF2B5EF4-FFF2-40B4-BE49-F238E27FC236}">
                <a16:creationId xmlns:a16="http://schemas.microsoft.com/office/drawing/2014/main" id="{CB641536-C999-A85C-7C93-919044BCE005}"/>
              </a:ext>
            </a:extLst>
          </p:cNvPr>
          <p:cNvSpPr>
            <a:spLocks noGrp="1"/>
          </p:cNvSpPr>
          <p:nvPr>
            <p:ph idx="1"/>
          </p:nvPr>
        </p:nvSpPr>
        <p:spPr>
          <a:xfrm>
            <a:off x="2773599" y="1885285"/>
            <a:ext cx="7796540" cy="4164659"/>
          </a:xfrm>
        </p:spPr>
        <p:txBody>
          <a:bodyPr/>
          <a:lstStyle/>
          <a:p>
            <a:pPr marL="0" indent="0">
              <a:buNone/>
            </a:pPr>
            <a:r>
              <a:rPr lang="es-ES" dirty="0"/>
              <a:t>En caso de tratarse de una cama no articulada, actuaremos de la siguiente forma:</a:t>
            </a:r>
          </a:p>
          <a:p>
            <a:pPr lvl="0"/>
            <a:r>
              <a:rPr lang="es-ES" dirty="0"/>
              <a:t>Nos colocaremos al lado de la cama del paciente, a la altura de su tórax;</a:t>
            </a:r>
          </a:p>
          <a:p>
            <a:pPr lvl="0"/>
            <a:r>
              <a:rPr lang="es-ES" dirty="0"/>
              <a:t>Colocaremos un brazo por debajo de los hombros del paciente;</a:t>
            </a:r>
          </a:p>
          <a:p>
            <a:pPr lvl="0"/>
            <a:r>
              <a:rPr lang="es-ES" dirty="0"/>
              <a:t>El otro brazo debemos colocarlo debajo de la axila del paciente, sujetando por detrás de ésta, a la altura del omoplato;</a:t>
            </a:r>
          </a:p>
          <a:p>
            <a:pPr lvl="0"/>
            <a:r>
              <a:rPr lang="es-ES" dirty="0"/>
              <a:t>Lo incorporaremos a la posición de sentado.</a:t>
            </a:r>
          </a:p>
          <a:p>
            <a:endParaRPr lang="es-ES" dirty="0"/>
          </a:p>
        </p:txBody>
      </p:sp>
    </p:spTree>
    <p:extLst>
      <p:ext uri="{BB962C8B-B14F-4D97-AF65-F5344CB8AC3E}">
        <p14:creationId xmlns:p14="http://schemas.microsoft.com/office/powerpoint/2010/main" val="3299806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A59E2-F6A6-1838-8412-C14350E3DA8F}"/>
              </a:ext>
            </a:extLst>
          </p:cNvPr>
          <p:cNvSpPr>
            <a:spLocks noGrp="1"/>
          </p:cNvSpPr>
          <p:nvPr>
            <p:ph type="title"/>
          </p:nvPr>
        </p:nvSpPr>
        <p:spPr/>
        <p:txBody>
          <a:bodyPr>
            <a:normAutofit fontScale="90000"/>
          </a:bodyPr>
          <a:lstStyle/>
          <a:p>
            <a:pPr algn="l"/>
            <a:r>
              <a:rPr lang="es-ES" b="1" dirty="0"/>
              <a:t>Forma de sentar al paciente en el borde de la cama</a:t>
            </a:r>
            <a:br>
              <a:rPr lang="es-ES" dirty="0"/>
            </a:br>
            <a:endParaRPr lang="es-ES" dirty="0"/>
          </a:p>
        </p:txBody>
      </p:sp>
      <p:sp>
        <p:nvSpPr>
          <p:cNvPr id="3" name="Marcador de contenido 2">
            <a:extLst>
              <a:ext uri="{FF2B5EF4-FFF2-40B4-BE49-F238E27FC236}">
                <a16:creationId xmlns:a16="http://schemas.microsoft.com/office/drawing/2014/main" id="{680EFEEE-76B1-38CA-1D8D-3BD8B42C94F0}"/>
              </a:ext>
            </a:extLst>
          </p:cNvPr>
          <p:cNvSpPr>
            <a:spLocks noGrp="1"/>
          </p:cNvSpPr>
          <p:nvPr>
            <p:ph idx="1"/>
          </p:nvPr>
        </p:nvSpPr>
        <p:spPr>
          <a:xfrm>
            <a:off x="2773599" y="1928730"/>
            <a:ext cx="7796540" cy="2431236"/>
          </a:xfrm>
        </p:spPr>
        <p:txBody>
          <a:bodyPr/>
          <a:lstStyle/>
          <a:p>
            <a:pPr lvl="0"/>
            <a:r>
              <a:rPr lang="es-ES" dirty="0"/>
              <a:t>Colocaremos la cama en posición de </a:t>
            </a:r>
            <a:r>
              <a:rPr lang="es-ES" dirty="0" err="1"/>
              <a:t>Fowler</a:t>
            </a:r>
            <a:r>
              <a:rPr lang="es-ES" dirty="0"/>
              <a:t>.</a:t>
            </a:r>
          </a:p>
          <a:p>
            <a:pPr lvl="0"/>
            <a:r>
              <a:rPr lang="es-ES" dirty="0"/>
              <a:t>El SANIYARIO adelanta un brazo, el más próximo a la cabecera, y rodea los hombros del enfermo, y el otro lo coloca en la cadera más lejana del enfermo;</a:t>
            </a:r>
          </a:p>
          <a:p>
            <a:endParaRPr lang="es-ES" dirty="0"/>
          </a:p>
        </p:txBody>
      </p:sp>
      <p:sp>
        <p:nvSpPr>
          <p:cNvPr id="5" name="CuadroTexto 4">
            <a:extLst>
              <a:ext uri="{FF2B5EF4-FFF2-40B4-BE49-F238E27FC236}">
                <a16:creationId xmlns:a16="http://schemas.microsoft.com/office/drawing/2014/main" id="{1B42F567-0F4D-3528-BEBC-2389097134D5}"/>
              </a:ext>
            </a:extLst>
          </p:cNvPr>
          <p:cNvSpPr txBox="1"/>
          <p:nvPr/>
        </p:nvSpPr>
        <p:spPr>
          <a:xfrm>
            <a:off x="3048000" y="5023438"/>
            <a:ext cx="3193774" cy="369332"/>
          </a:xfrm>
          <a:prstGeom prst="rect">
            <a:avLst/>
          </a:prstGeom>
          <a:noFill/>
        </p:spPr>
        <p:txBody>
          <a:bodyPr wrap="square">
            <a:spAutoFit/>
          </a:bodyPr>
          <a:lstStyle/>
          <a:p>
            <a:r>
              <a:rPr lang="es-ES" dirty="0">
                <a:hlinkClick r:id="rId2"/>
              </a:rPr>
              <a:t>https://youtu.be/uh2ilGVei74</a:t>
            </a:r>
            <a:endParaRPr lang="es-ES" dirty="0"/>
          </a:p>
        </p:txBody>
      </p:sp>
    </p:spTree>
    <p:extLst>
      <p:ext uri="{BB962C8B-B14F-4D97-AF65-F5344CB8AC3E}">
        <p14:creationId xmlns:p14="http://schemas.microsoft.com/office/powerpoint/2010/main" val="40637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88A47B-B05C-C9D4-37AC-AE09AEE33AC2}"/>
              </a:ext>
            </a:extLst>
          </p:cNvPr>
          <p:cNvSpPr>
            <a:spLocks noGrp="1"/>
          </p:cNvSpPr>
          <p:nvPr>
            <p:ph type="title"/>
          </p:nvPr>
        </p:nvSpPr>
        <p:spPr/>
        <p:txBody>
          <a:bodyPr>
            <a:normAutofit fontScale="90000"/>
          </a:bodyPr>
          <a:lstStyle/>
          <a:p>
            <a:pPr algn="l"/>
            <a:r>
              <a:rPr lang="es-ES" b="1" dirty="0"/>
              <a:t>Traslado de un paciente de la cama a una silla de ruedas: Preparación</a:t>
            </a:r>
            <a:br>
              <a:rPr lang="es-ES" dirty="0"/>
            </a:br>
            <a:br>
              <a:rPr lang="es-ES" dirty="0"/>
            </a:br>
            <a:endParaRPr lang="es-ES" dirty="0"/>
          </a:p>
        </p:txBody>
      </p:sp>
      <p:sp>
        <p:nvSpPr>
          <p:cNvPr id="3" name="Marcador de contenido 2">
            <a:extLst>
              <a:ext uri="{FF2B5EF4-FFF2-40B4-BE49-F238E27FC236}">
                <a16:creationId xmlns:a16="http://schemas.microsoft.com/office/drawing/2014/main" id="{5DB56D65-32E7-2107-77CA-3416DE5BA771}"/>
              </a:ext>
            </a:extLst>
          </p:cNvPr>
          <p:cNvSpPr>
            <a:spLocks noGrp="1"/>
          </p:cNvSpPr>
          <p:nvPr>
            <p:ph idx="1"/>
          </p:nvPr>
        </p:nvSpPr>
        <p:spPr/>
        <p:txBody>
          <a:bodyPr>
            <a:normAutofit lnSpcReduction="10000"/>
          </a:bodyPr>
          <a:lstStyle/>
          <a:p>
            <a:r>
              <a:rPr lang="es-ES" dirty="0"/>
              <a:t>Analice muy bien los pasos antes de actuar, y consiga ayuda si es necesario. Si no es capaz de asistir usted mismo al paciente, podría lesionarse usted y lesionar al paciente. </a:t>
            </a:r>
          </a:p>
          <a:p>
            <a:r>
              <a:rPr lang="es-ES" dirty="0"/>
              <a:t>Cuidado con obstáculos y alfombras. Suelos </a:t>
            </a:r>
            <a:r>
              <a:rPr lang="es-ES" dirty="0" err="1"/>
              <a:t>resvaladizos</a:t>
            </a:r>
            <a:endParaRPr lang="es-ES" dirty="0"/>
          </a:p>
          <a:p>
            <a:r>
              <a:rPr lang="es-ES" dirty="0"/>
              <a:t>Se deben seguir los siguientes pasos:</a:t>
            </a:r>
          </a:p>
          <a:p>
            <a:pPr lvl="0"/>
            <a:r>
              <a:rPr lang="es-ES" dirty="0"/>
              <a:t>Explíquele los pasos al paciente. </a:t>
            </a:r>
          </a:p>
          <a:p>
            <a:pPr lvl="0"/>
            <a:r>
              <a:rPr lang="es-ES" dirty="0"/>
              <a:t>Ubique la silla de ruedas junto a la cama, cerca de usted. </a:t>
            </a:r>
          </a:p>
          <a:p>
            <a:pPr lvl="0"/>
            <a:r>
              <a:rPr lang="es-ES" dirty="0"/>
              <a:t>Ponga los frenos y separe los reposapiés. </a:t>
            </a:r>
          </a:p>
          <a:p>
            <a:endParaRPr lang="es-ES" dirty="0"/>
          </a:p>
        </p:txBody>
      </p:sp>
    </p:spTree>
    <p:extLst>
      <p:ext uri="{BB962C8B-B14F-4D97-AF65-F5344CB8AC3E}">
        <p14:creationId xmlns:p14="http://schemas.microsoft.com/office/powerpoint/2010/main" val="3957272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82CE20-65C4-0065-520F-D885B2EC7F7C}"/>
              </a:ext>
            </a:extLst>
          </p:cNvPr>
          <p:cNvSpPr>
            <a:spLocks noGrp="1"/>
          </p:cNvSpPr>
          <p:nvPr>
            <p:ph type="title"/>
          </p:nvPr>
        </p:nvSpPr>
        <p:spPr/>
        <p:txBody>
          <a:bodyPr>
            <a:normAutofit fontScale="90000"/>
          </a:bodyPr>
          <a:lstStyle/>
          <a:p>
            <a:pPr algn="l"/>
            <a:r>
              <a:rPr lang="es-ES" b="1" dirty="0"/>
              <a:t>Transferencia del paciente de la cama a la camilla</a:t>
            </a:r>
            <a:br>
              <a:rPr lang="es-ES" dirty="0"/>
            </a:br>
            <a:endParaRPr lang="es-ES" dirty="0"/>
          </a:p>
        </p:txBody>
      </p:sp>
      <p:sp>
        <p:nvSpPr>
          <p:cNvPr id="3" name="Marcador de contenido 2">
            <a:extLst>
              <a:ext uri="{FF2B5EF4-FFF2-40B4-BE49-F238E27FC236}">
                <a16:creationId xmlns:a16="http://schemas.microsoft.com/office/drawing/2014/main" id="{56175187-253B-15C5-BA89-647456348FA1}"/>
              </a:ext>
            </a:extLst>
          </p:cNvPr>
          <p:cNvSpPr>
            <a:spLocks noGrp="1"/>
          </p:cNvSpPr>
          <p:nvPr>
            <p:ph idx="1"/>
          </p:nvPr>
        </p:nvSpPr>
        <p:spPr/>
        <p:txBody>
          <a:bodyPr/>
          <a:lstStyle/>
          <a:p>
            <a:r>
              <a:rPr lang="es-ES" dirty="0"/>
              <a:t>La camilla se colocará paralela a la cama, frenadas ambas. Si el paciente puede desplazarse, se le ayudará a colocarse en la camilla, si no pudiera moverse se le desplazará con la ayuda de DOS o TRES personas </a:t>
            </a:r>
            <a:r>
              <a:rPr lang="es-ES" i="1" dirty="0"/>
              <a:t>(Toda movilización dependerá del del grado de movilidad que disponga el enfermo, por un lado, y del número de personas que intervengan en la misma, por otro).</a:t>
            </a:r>
            <a:endParaRPr lang="es-ES" dirty="0"/>
          </a:p>
          <a:p>
            <a:endParaRPr lang="es-ES" dirty="0"/>
          </a:p>
        </p:txBody>
      </p:sp>
    </p:spTree>
    <p:extLst>
      <p:ext uri="{BB962C8B-B14F-4D97-AF65-F5344CB8AC3E}">
        <p14:creationId xmlns:p14="http://schemas.microsoft.com/office/powerpoint/2010/main" val="1221644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6A7267-2D7C-60A9-4700-88FD57204A44}"/>
              </a:ext>
            </a:extLst>
          </p:cNvPr>
          <p:cNvSpPr>
            <a:spLocks noGrp="1"/>
          </p:cNvSpPr>
          <p:nvPr>
            <p:ph type="title"/>
          </p:nvPr>
        </p:nvSpPr>
        <p:spPr/>
        <p:txBody>
          <a:bodyPr/>
          <a:lstStyle/>
          <a:p>
            <a:pPr algn="l"/>
            <a:r>
              <a:rPr lang="es-ES" b="1" i="1" dirty="0"/>
              <a:t>CON UNA PERSONA</a:t>
            </a:r>
            <a:br>
              <a:rPr lang="es-ES" dirty="0"/>
            </a:br>
            <a:endParaRPr lang="es-ES" dirty="0"/>
          </a:p>
        </p:txBody>
      </p:sp>
      <p:sp>
        <p:nvSpPr>
          <p:cNvPr id="3" name="Marcador de contenido 2">
            <a:extLst>
              <a:ext uri="{FF2B5EF4-FFF2-40B4-BE49-F238E27FC236}">
                <a16:creationId xmlns:a16="http://schemas.microsoft.com/office/drawing/2014/main" id="{AF967401-03C4-74EF-5B5B-F27054BDF755}"/>
              </a:ext>
            </a:extLst>
          </p:cNvPr>
          <p:cNvSpPr>
            <a:spLocks noGrp="1"/>
          </p:cNvSpPr>
          <p:nvPr>
            <p:ph idx="1"/>
          </p:nvPr>
        </p:nvSpPr>
        <p:spPr/>
        <p:txBody>
          <a:bodyPr/>
          <a:lstStyle/>
          <a:p>
            <a:r>
              <a:rPr lang="es-ES" dirty="0"/>
              <a:t>Si el enfermo posee movilidad, puede él solo trasladarse a la camilla, con algo de ayuda por parte del celador o auxiliar. </a:t>
            </a:r>
          </a:p>
          <a:p>
            <a:r>
              <a:rPr lang="es-ES" dirty="0">
                <a:hlinkClick r:id="rId2"/>
              </a:rPr>
              <a:t>https://youtu.be/sdwJExT326A</a:t>
            </a:r>
            <a:endParaRPr lang="es-ES" dirty="0"/>
          </a:p>
          <a:p>
            <a:endParaRPr lang="es-ES" dirty="0"/>
          </a:p>
        </p:txBody>
      </p:sp>
    </p:spTree>
    <p:extLst>
      <p:ext uri="{BB962C8B-B14F-4D97-AF65-F5344CB8AC3E}">
        <p14:creationId xmlns:p14="http://schemas.microsoft.com/office/powerpoint/2010/main" val="1792517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A43029-5F1D-5E9A-52F2-14E0FA6491AD}"/>
              </a:ext>
            </a:extLst>
          </p:cNvPr>
          <p:cNvSpPr>
            <a:spLocks noGrp="1"/>
          </p:cNvSpPr>
          <p:nvPr>
            <p:ph type="title"/>
          </p:nvPr>
        </p:nvSpPr>
        <p:spPr/>
        <p:txBody>
          <a:bodyPr>
            <a:normAutofit fontScale="90000"/>
          </a:bodyPr>
          <a:lstStyle/>
          <a:p>
            <a:pPr algn="l"/>
            <a:r>
              <a:rPr lang="es-ES" b="1" i="1" dirty="0"/>
              <a:t>CON DOS PERSONAS</a:t>
            </a:r>
            <a:br>
              <a:rPr lang="es-ES" dirty="0"/>
            </a:br>
            <a:r>
              <a:rPr lang="es-ES" dirty="0">
                <a:hlinkClick r:id="rId2"/>
              </a:rPr>
              <a:t>https://youtu.be/F8R_pABBTzk</a:t>
            </a:r>
            <a:br>
              <a:rPr lang="es-ES" dirty="0"/>
            </a:br>
            <a:endParaRPr lang="es-ES" dirty="0"/>
          </a:p>
        </p:txBody>
      </p:sp>
      <p:sp>
        <p:nvSpPr>
          <p:cNvPr id="3" name="Marcador de contenido 2">
            <a:extLst>
              <a:ext uri="{FF2B5EF4-FFF2-40B4-BE49-F238E27FC236}">
                <a16:creationId xmlns:a16="http://schemas.microsoft.com/office/drawing/2014/main" id="{460C88DB-A819-B207-7790-7DFA608B3A0C}"/>
              </a:ext>
            </a:extLst>
          </p:cNvPr>
          <p:cNvSpPr>
            <a:spLocks noGrp="1"/>
          </p:cNvSpPr>
          <p:nvPr>
            <p:ph idx="1"/>
          </p:nvPr>
        </p:nvSpPr>
        <p:spPr/>
        <p:txBody>
          <a:bodyPr>
            <a:normAutofit fontScale="77500" lnSpcReduction="20000"/>
          </a:bodyPr>
          <a:lstStyle/>
          <a:p>
            <a:pPr lvl="0"/>
            <a:r>
              <a:rPr lang="es-ES" dirty="0"/>
              <a:t>Una realiza la movilización del enfermo y la otra se asegura de fijar la camilla para que no se mueva y de ayudar a la primera;</a:t>
            </a:r>
          </a:p>
          <a:p>
            <a:pPr lvl="0"/>
            <a:r>
              <a:rPr lang="es-ES" i="1" dirty="0"/>
              <a:t>La camilla se coloca paralela a la cama y bien pegada a ésta; </a:t>
            </a:r>
            <a:r>
              <a:rPr lang="es-ES" dirty="0"/>
              <a:t>(ambas deberán estar frenadas)</a:t>
            </a:r>
          </a:p>
          <a:p>
            <a:pPr lvl="0"/>
            <a:r>
              <a:rPr lang="es-ES" dirty="0"/>
              <a:t>Previamente se habrán sacado la entremetida y el hule (</a:t>
            </a:r>
            <a:r>
              <a:rPr lang="es-ES" dirty="0" err="1"/>
              <a:t>salvacamas</a:t>
            </a:r>
            <a:r>
              <a:rPr lang="es-ES" dirty="0"/>
              <a:t>) tras haber retirado la sábana encimera y las mantas hacia los pies;</a:t>
            </a:r>
          </a:p>
          <a:p>
            <a:pPr lvl="0"/>
            <a:r>
              <a:rPr lang="es-ES" dirty="0"/>
              <a:t>Una de las dos personas se coloca en el lado externo de la camilla, en el centro, y tira de la entremetida hacia sí, mientras la otra se coloca en la cabecera sujetando al enfermo por los hombros, levantándolos y acercándole hacia la camilla;</a:t>
            </a:r>
          </a:p>
          <a:p>
            <a:pPr lvl="0"/>
            <a:r>
              <a:rPr lang="es-ES" dirty="0"/>
              <a:t>Una vez que el enfermo está colocado en la camilla, se le tapa con las sábanas y mantas y se arreglan el hule y la entremetida.</a:t>
            </a:r>
          </a:p>
          <a:p>
            <a:endParaRPr lang="es-ES" dirty="0"/>
          </a:p>
        </p:txBody>
      </p:sp>
    </p:spTree>
    <p:extLst>
      <p:ext uri="{BB962C8B-B14F-4D97-AF65-F5344CB8AC3E}">
        <p14:creationId xmlns:p14="http://schemas.microsoft.com/office/powerpoint/2010/main" val="3394285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93656F-147D-BCE3-C0E5-97FF3B7EEA3D}"/>
              </a:ext>
            </a:extLst>
          </p:cNvPr>
          <p:cNvSpPr>
            <a:spLocks noGrp="1"/>
          </p:cNvSpPr>
          <p:nvPr>
            <p:ph type="title"/>
          </p:nvPr>
        </p:nvSpPr>
        <p:spPr/>
        <p:txBody>
          <a:bodyPr>
            <a:normAutofit fontScale="90000"/>
          </a:bodyPr>
          <a:lstStyle/>
          <a:p>
            <a:pPr algn="l"/>
            <a:r>
              <a:rPr lang="es-ES" b="1" i="1" dirty="0"/>
              <a:t>CON TRES PERSONAS (Movilización en Bloque) </a:t>
            </a:r>
            <a:r>
              <a:rPr lang="es-ES" b="1" i="1" dirty="0">
                <a:hlinkClick r:id="rId2"/>
              </a:rPr>
              <a:t>https://youtu.be/arwUOf20j9Y</a:t>
            </a:r>
            <a:br>
              <a:rPr lang="es-ES" b="1" i="1" dirty="0"/>
            </a:br>
            <a:br>
              <a:rPr lang="es-ES" dirty="0"/>
            </a:br>
            <a:endParaRPr lang="es-ES" dirty="0"/>
          </a:p>
        </p:txBody>
      </p:sp>
      <p:sp>
        <p:nvSpPr>
          <p:cNvPr id="3" name="Marcador de contenido 2">
            <a:extLst>
              <a:ext uri="{FF2B5EF4-FFF2-40B4-BE49-F238E27FC236}">
                <a16:creationId xmlns:a16="http://schemas.microsoft.com/office/drawing/2014/main" id="{1C2DD1EB-6E41-E76F-3048-84BB055C00B9}"/>
              </a:ext>
            </a:extLst>
          </p:cNvPr>
          <p:cNvSpPr>
            <a:spLocks noGrp="1"/>
          </p:cNvSpPr>
          <p:nvPr>
            <p:ph idx="1"/>
          </p:nvPr>
        </p:nvSpPr>
        <p:spPr/>
        <p:txBody>
          <a:bodyPr>
            <a:normAutofit fontScale="85000" lnSpcReduction="10000"/>
          </a:bodyPr>
          <a:lstStyle/>
          <a:p>
            <a:pPr lvl="0"/>
            <a:r>
              <a:rPr lang="es-ES" dirty="0"/>
              <a:t>Si el enfermo no puede moverse en absoluto serán necesarias tres personas;</a:t>
            </a:r>
          </a:p>
          <a:p>
            <a:pPr lvl="0"/>
            <a:r>
              <a:rPr lang="es-ES" i="1" dirty="0"/>
              <a:t>La camilla se coloca perpendicular a la cama, con la cabecera de la camilla tocando los pies de la cama; </a:t>
            </a:r>
            <a:r>
              <a:rPr lang="es-ES" dirty="0"/>
              <a:t>(ambas deberán estar frenadas)</a:t>
            </a:r>
          </a:p>
          <a:p>
            <a:pPr lvl="0"/>
            <a:r>
              <a:rPr lang="es-ES" dirty="0"/>
              <a:t>Las tres personas se sitúan frente a la cama, adelantando un pie hacia la misma;</a:t>
            </a:r>
          </a:p>
          <a:p>
            <a:pPr lvl="0"/>
            <a:r>
              <a:rPr lang="es-ES" dirty="0"/>
              <a:t>Doblan las rodillas al unísono y colocan sus brazos bajo el paciente: el primero, uno por debajo de la nuca y hombros y el otro en la región lumbar; el segundo, uno bajo la región lumbar y otro debajo de las caderas, y el tercero, uno debajo de las caderas y el otro debajo de las piernas;</a:t>
            </a:r>
          </a:p>
          <a:p>
            <a:endParaRPr lang="es-ES" dirty="0"/>
          </a:p>
        </p:txBody>
      </p:sp>
    </p:spTree>
    <p:extLst>
      <p:ext uri="{BB962C8B-B14F-4D97-AF65-F5344CB8AC3E}">
        <p14:creationId xmlns:p14="http://schemas.microsoft.com/office/powerpoint/2010/main" val="1986213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8DBFE5-DA0C-DA1E-A438-8C3BC681D04C}"/>
              </a:ext>
            </a:extLst>
          </p:cNvPr>
          <p:cNvSpPr>
            <a:spLocks noGrp="1"/>
          </p:cNvSpPr>
          <p:nvPr>
            <p:ph type="title"/>
          </p:nvPr>
        </p:nvSpPr>
        <p:spPr/>
        <p:txBody>
          <a:bodyPr/>
          <a:lstStyle/>
          <a:p>
            <a:pPr algn="l"/>
            <a:r>
              <a:rPr lang="es-ES" dirty="0"/>
              <a:t>CONTINUA</a:t>
            </a:r>
          </a:p>
        </p:txBody>
      </p:sp>
      <p:sp>
        <p:nvSpPr>
          <p:cNvPr id="3" name="Marcador de contenido 2">
            <a:extLst>
              <a:ext uri="{FF2B5EF4-FFF2-40B4-BE49-F238E27FC236}">
                <a16:creationId xmlns:a16="http://schemas.microsoft.com/office/drawing/2014/main" id="{9FB7949B-DCA0-D798-4C2F-A3B3FF201BB1}"/>
              </a:ext>
            </a:extLst>
          </p:cNvPr>
          <p:cNvSpPr>
            <a:spLocks noGrp="1"/>
          </p:cNvSpPr>
          <p:nvPr>
            <p:ph idx="1"/>
          </p:nvPr>
        </p:nvSpPr>
        <p:spPr/>
        <p:txBody>
          <a:bodyPr/>
          <a:lstStyle/>
          <a:p>
            <a:pPr lvl="0"/>
            <a:r>
              <a:rPr lang="es-ES" dirty="0"/>
              <a:t>Después vuelven al paciente hacia ellos haciéndole deslizar suavemente sobre sus brazos. Éstos se mantienen cerca del cuerpo para evitar esfuerzos inútiles;</a:t>
            </a:r>
          </a:p>
          <a:p>
            <a:pPr lvl="0"/>
            <a:r>
              <a:rPr lang="es-ES" dirty="0"/>
              <a:t>Se levantan, giran los pies y avanzan hacia la camilla, luego doblan las rodillas y apoyan los brazos en la misma. Los movimientos han de ser suaves y simultáneos para dar seguridad al enfermo y evitar que se asuste.</a:t>
            </a:r>
          </a:p>
          <a:p>
            <a:endParaRPr lang="es-ES" dirty="0"/>
          </a:p>
        </p:txBody>
      </p:sp>
    </p:spTree>
    <p:extLst>
      <p:ext uri="{BB962C8B-B14F-4D97-AF65-F5344CB8AC3E}">
        <p14:creationId xmlns:p14="http://schemas.microsoft.com/office/powerpoint/2010/main" val="458600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61FB39-1E80-74FC-C446-E5A1F7658C34}"/>
              </a:ext>
            </a:extLst>
          </p:cNvPr>
          <p:cNvSpPr>
            <a:spLocks noGrp="1"/>
          </p:cNvSpPr>
          <p:nvPr>
            <p:ph type="title"/>
          </p:nvPr>
        </p:nvSpPr>
        <p:spPr/>
        <p:txBody>
          <a:bodyPr>
            <a:normAutofit fontScale="90000"/>
          </a:bodyPr>
          <a:lstStyle/>
          <a:p>
            <a:pPr algn="l"/>
            <a:r>
              <a:rPr lang="es-ES" b="1" dirty="0"/>
              <a:t>Transferencia del paciente de la cama a la silla </a:t>
            </a:r>
            <a:br>
              <a:rPr lang="es-ES" dirty="0"/>
            </a:br>
            <a:endParaRPr lang="es-ES" dirty="0"/>
          </a:p>
        </p:txBody>
      </p:sp>
      <p:sp>
        <p:nvSpPr>
          <p:cNvPr id="3" name="Marcador de contenido 2">
            <a:extLst>
              <a:ext uri="{FF2B5EF4-FFF2-40B4-BE49-F238E27FC236}">
                <a16:creationId xmlns:a16="http://schemas.microsoft.com/office/drawing/2014/main" id="{BE1DCE72-1A57-07C2-9E1A-2116E8B06682}"/>
              </a:ext>
            </a:extLst>
          </p:cNvPr>
          <p:cNvSpPr>
            <a:spLocks noGrp="1"/>
          </p:cNvSpPr>
          <p:nvPr>
            <p:ph idx="1"/>
          </p:nvPr>
        </p:nvSpPr>
        <p:spPr/>
        <p:txBody>
          <a:bodyPr>
            <a:normAutofit lnSpcReduction="10000"/>
          </a:bodyPr>
          <a:lstStyle/>
          <a:p>
            <a:pPr lvl="0"/>
            <a:r>
              <a:rPr lang="es-ES" dirty="0"/>
              <a:t>Lo primero que hay que hacer es fijar las ruedas. Si aún así hay peligro de que la silla se mueva harán falta dos personas, una de las cuales sujetará la silla por el respaldo para evitar su movimiento;</a:t>
            </a:r>
          </a:p>
          <a:p>
            <a:pPr lvl="0"/>
            <a:r>
              <a:rPr lang="es-ES" dirty="0"/>
              <a:t>Si la cama está muy alta se colocará un escalón que sea firme y que tenga una superficie suficiente para que el enfermo se mueva sin caerse;</a:t>
            </a:r>
          </a:p>
          <a:p>
            <a:pPr lvl="0"/>
            <a:r>
              <a:rPr lang="es-ES" dirty="0"/>
              <a:t>El paciente se sentará al borde de la cama y se pondrá, con la ayuda del Auxiliar, la bata y las zapatillas (de forma que no se le salgan con facilidad);</a:t>
            </a:r>
          </a:p>
          <a:p>
            <a:endParaRPr lang="es-ES" dirty="0"/>
          </a:p>
        </p:txBody>
      </p:sp>
    </p:spTree>
    <p:extLst>
      <p:ext uri="{BB962C8B-B14F-4D97-AF65-F5344CB8AC3E}">
        <p14:creationId xmlns:p14="http://schemas.microsoft.com/office/powerpoint/2010/main" val="2585618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275189-C5CC-C9B0-A977-BF0D2C5108AF}"/>
              </a:ext>
            </a:extLst>
          </p:cNvPr>
          <p:cNvSpPr>
            <a:spLocks noGrp="1"/>
          </p:cNvSpPr>
          <p:nvPr>
            <p:ph type="title"/>
          </p:nvPr>
        </p:nvSpPr>
        <p:spPr/>
        <p:txBody>
          <a:bodyPr/>
          <a:lstStyle/>
          <a:p>
            <a:pPr algn="l"/>
            <a:r>
              <a:rPr lang="es-ES" dirty="0"/>
              <a:t>CONTINUACIÓN</a:t>
            </a:r>
          </a:p>
        </p:txBody>
      </p:sp>
      <p:sp>
        <p:nvSpPr>
          <p:cNvPr id="3" name="Marcador de contenido 2">
            <a:extLst>
              <a:ext uri="{FF2B5EF4-FFF2-40B4-BE49-F238E27FC236}">
                <a16:creationId xmlns:a16="http://schemas.microsoft.com/office/drawing/2014/main" id="{A504A818-6055-0E9A-F5E0-D8F468F1D472}"/>
              </a:ext>
            </a:extLst>
          </p:cNvPr>
          <p:cNvSpPr>
            <a:spLocks noGrp="1"/>
          </p:cNvSpPr>
          <p:nvPr>
            <p:ph idx="1"/>
          </p:nvPr>
        </p:nvSpPr>
        <p:spPr/>
        <p:txBody>
          <a:bodyPr>
            <a:normAutofit fontScale="77500" lnSpcReduction="20000"/>
          </a:bodyPr>
          <a:lstStyle/>
          <a:p>
            <a:pPr lvl="0"/>
            <a:r>
              <a:rPr lang="es-ES" dirty="0"/>
              <a:t>Si el paciente no puede hacer solo los movimientos necesarios para sentarse al borde de la cama se le ayudará de la manera indicada en </a:t>
            </a:r>
            <a:r>
              <a:rPr lang="es-ES" b="1" u="sng" dirty="0"/>
              <a:t>Forma de sentar al paciente en el borde de la cama</a:t>
            </a:r>
            <a:r>
              <a:rPr lang="es-ES" dirty="0"/>
              <a:t>;</a:t>
            </a:r>
          </a:p>
          <a:p>
            <a:pPr lvl="0"/>
            <a:r>
              <a:rPr lang="es-ES" i="1" dirty="0"/>
              <a:t>La silla se coloca con el respaldo en los pies de la cama y paralela a la misma;</a:t>
            </a:r>
            <a:endParaRPr lang="es-ES" dirty="0"/>
          </a:p>
          <a:p>
            <a:pPr lvl="0"/>
            <a:r>
              <a:rPr lang="es-ES" dirty="0"/>
              <a:t>El SANITARIO se coloca frente al enfermo con el pie que está más próximo a la silla por delante del otro;</a:t>
            </a:r>
          </a:p>
          <a:p>
            <a:pPr lvl="0"/>
            <a:r>
              <a:rPr lang="es-ES" dirty="0"/>
              <a:t>El paciente pone sus manos en los hombros del auxiliar o celador mientras éste lo sujeta por la cintura;</a:t>
            </a:r>
          </a:p>
          <a:p>
            <a:pPr lvl="0"/>
            <a:r>
              <a:rPr lang="es-ES" dirty="0"/>
              <a:t>El enfermo pone los pies en el suelo y el Auxiliar o Celador sujeta con su rodilla más avanzada la rodilla correspondiente del enfermo para que no se doble involuntariamente;</a:t>
            </a:r>
          </a:p>
          <a:p>
            <a:endParaRPr lang="es-ES" dirty="0"/>
          </a:p>
        </p:txBody>
      </p:sp>
    </p:spTree>
    <p:extLst>
      <p:ext uri="{BB962C8B-B14F-4D97-AF65-F5344CB8AC3E}">
        <p14:creationId xmlns:p14="http://schemas.microsoft.com/office/powerpoint/2010/main" val="4254784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9F9934-49EA-660A-BBFD-5ED332F1FEA1}"/>
              </a:ext>
            </a:extLst>
          </p:cNvPr>
          <p:cNvSpPr>
            <a:spLocks noGrp="1"/>
          </p:cNvSpPr>
          <p:nvPr>
            <p:ph type="title"/>
          </p:nvPr>
        </p:nvSpPr>
        <p:spPr/>
        <p:txBody>
          <a:bodyPr/>
          <a:lstStyle/>
          <a:p>
            <a:pPr algn="l"/>
            <a:r>
              <a:rPr lang="es-ES" dirty="0"/>
              <a:t>CONTINUACIÓN</a:t>
            </a:r>
          </a:p>
        </p:txBody>
      </p:sp>
      <p:sp>
        <p:nvSpPr>
          <p:cNvPr id="3" name="Marcador de contenido 2">
            <a:extLst>
              <a:ext uri="{FF2B5EF4-FFF2-40B4-BE49-F238E27FC236}">
                <a16:creationId xmlns:a16="http://schemas.microsoft.com/office/drawing/2014/main" id="{F2481DB3-3663-2423-53C1-42F9B95274A5}"/>
              </a:ext>
            </a:extLst>
          </p:cNvPr>
          <p:cNvSpPr>
            <a:spLocks noGrp="1"/>
          </p:cNvSpPr>
          <p:nvPr>
            <p:ph idx="1"/>
          </p:nvPr>
        </p:nvSpPr>
        <p:spPr>
          <a:xfrm>
            <a:off x="2773599" y="1325217"/>
            <a:ext cx="7796540" cy="4724727"/>
          </a:xfrm>
        </p:spPr>
        <p:txBody>
          <a:bodyPr/>
          <a:lstStyle/>
          <a:p>
            <a:pPr lvl="0"/>
            <a:r>
              <a:rPr lang="es-ES" dirty="0"/>
              <a:t>El PROFESIONAL gira junto con el enfermo y, una vez colocado frente a la silla, flexiona las rodillas de forma que el enfermo pueda bajar y sentarse en la silla. Cuando la silla no es de ruedas se procede en la misma forma, pero el peligro de que la silla se mueva es inferior.</a:t>
            </a:r>
          </a:p>
          <a:p>
            <a:r>
              <a:rPr lang="es-ES" u="sng" dirty="0">
                <a:hlinkClick r:id="rId2"/>
              </a:rPr>
              <a:t>https://youtu.be/LgJgwKNxBvY</a:t>
            </a:r>
            <a:endParaRPr lang="es-ES" u="sng" dirty="0"/>
          </a:p>
          <a:p>
            <a:r>
              <a:rPr lang="es-ES" dirty="0">
                <a:hlinkClick r:id="rId3"/>
              </a:rPr>
              <a:t>https://youtu.be/MIUhsbl-tms</a:t>
            </a:r>
            <a:endParaRPr lang="es-ES" dirty="0"/>
          </a:p>
          <a:p>
            <a:r>
              <a:rPr lang="es-ES" dirty="0">
                <a:hlinkClick r:id="rId4"/>
              </a:rPr>
              <a:t>https://youtu.be/l5dtSSE2VwM</a:t>
            </a:r>
            <a:endParaRPr lang="es-ES" dirty="0"/>
          </a:p>
          <a:p>
            <a:endParaRPr lang="es-ES" dirty="0"/>
          </a:p>
          <a:p>
            <a:endParaRPr lang="es-ES" dirty="0"/>
          </a:p>
        </p:txBody>
      </p:sp>
    </p:spTree>
    <p:extLst>
      <p:ext uri="{BB962C8B-B14F-4D97-AF65-F5344CB8AC3E}">
        <p14:creationId xmlns:p14="http://schemas.microsoft.com/office/powerpoint/2010/main" val="396037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896C4F-9036-CA00-29D4-683276ECABE4}"/>
              </a:ext>
            </a:extLst>
          </p:cNvPr>
          <p:cNvSpPr>
            <a:spLocks noGrp="1"/>
          </p:cNvSpPr>
          <p:nvPr>
            <p:ph type="title"/>
          </p:nvPr>
        </p:nvSpPr>
        <p:spPr/>
        <p:txBody>
          <a:bodyPr>
            <a:normAutofit fontScale="90000"/>
          </a:bodyPr>
          <a:lstStyle/>
          <a:p>
            <a:pPr algn="l"/>
            <a:r>
              <a:rPr lang="es-ES" b="1" dirty="0"/>
              <a:t>Realización al pacientes de Cambios Posturales periódicos </a:t>
            </a:r>
            <a:br>
              <a:rPr lang="es-ES" dirty="0"/>
            </a:br>
            <a:endParaRPr lang="es-ES" dirty="0"/>
          </a:p>
        </p:txBody>
      </p:sp>
      <p:pic>
        <p:nvPicPr>
          <p:cNvPr id="5" name="Marcador de contenido 4">
            <a:extLst>
              <a:ext uri="{FF2B5EF4-FFF2-40B4-BE49-F238E27FC236}">
                <a16:creationId xmlns:a16="http://schemas.microsoft.com/office/drawing/2014/main" id="{52066404-C9CE-DCCC-AF3E-F8D21E51D171}"/>
              </a:ext>
            </a:extLst>
          </p:cNvPr>
          <p:cNvPicPr>
            <a:picLocks noGrp="1" noChangeAspect="1"/>
          </p:cNvPicPr>
          <p:nvPr>
            <p:ph idx="1"/>
          </p:nvPr>
        </p:nvPicPr>
        <p:blipFill>
          <a:blip r:embed="rId2"/>
          <a:stretch>
            <a:fillRect/>
          </a:stretch>
        </p:blipFill>
        <p:spPr>
          <a:xfrm>
            <a:off x="3271042" y="1885285"/>
            <a:ext cx="5649915" cy="4255397"/>
          </a:xfrm>
        </p:spPr>
      </p:pic>
    </p:spTree>
    <p:extLst>
      <p:ext uri="{BB962C8B-B14F-4D97-AF65-F5344CB8AC3E}">
        <p14:creationId xmlns:p14="http://schemas.microsoft.com/office/powerpoint/2010/main" val="1262400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936EE2-FDAC-CB6B-9B2A-668CD07CDF72}"/>
              </a:ext>
            </a:extLst>
          </p:cNvPr>
          <p:cNvSpPr>
            <a:spLocks noGrp="1"/>
          </p:cNvSpPr>
          <p:nvPr>
            <p:ph type="title"/>
          </p:nvPr>
        </p:nvSpPr>
        <p:spPr/>
        <p:txBody>
          <a:bodyPr/>
          <a:lstStyle/>
          <a:p>
            <a:pPr algn="l"/>
            <a:r>
              <a:rPr lang="es-ES" dirty="0"/>
              <a:t>CONTINUACION CAMBIOS POSTURALES</a:t>
            </a:r>
          </a:p>
        </p:txBody>
      </p:sp>
      <p:sp>
        <p:nvSpPr>
          <p:cNvPr id="3" name="Marcador de contenido 2">
            <a:extLst>
              <a:ext uri="{FF2B5EF4-FFF2-40B4-BE49-F238E27FC236}">
                <a16:creationId xmlns:a16="http://schemas.microsoft.com/office/drawing/2014/main" id="{F1CBC1C3-75A3-1CF8-9CAD-015F3C630BCB}"/>
              </a:ext>
            </a:extLst>
          </p:cNvPr>
          <p:cNvSpPr>
            <a:spLocks noGrp="1"/>
          </p:cNvSpPr>
          <p:nvPr>
            <p:ph idx="1"/>
          </p:nvPr>
        </p:nvSpPr>
        <p:spPr/>
        <p:txBody>
          <a:bodyPr/>
          <a:lstStyle/>
          <a:p>
            <a:r>
              <a:rPr lang="es-ES" dirty="0"/>
              <a:t>Los pacientes que se encuentran encamados exigen la intervención de otras personas para ser movilizados, las cuales han de estar entrenadas para que sus movimientos no afecten negativamente ni al paciente ni a sí mismos.</a:t>
            </a:r>
          </a:p>
          <a:p>
            <a:endParaRPr lang="es-ES" dirty="0"/>
          </a:p>
        </p:txBody>
      </p:sp>
    </p:spTree>
    <p:extLst>
      <p:ext uri="{BB962C8B-B14F-4D97-AF65-F5344CB8AC3E}">
        <p14:creationId xmlns:p14="http://schemas.microsoft.com/office/powerpoint/2010/main" val="420037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28B81F-D600-85A2-1A13-9A5A9759B2DE}"/>
              </a:ext>
            </a:extLst>
          </p:cNvPr>
          <p:cNvSpPr>
            <a:spLocks noGrp="1"/>
          </p:cNvSpPr>
          <p:nvPr>
            <p:ph type="title"/>
          </p:nvPr>
        </p:nvSpPr>
        <p:spPr/>
        <p:txBody>
          <a:bodyPr/>
          <a:lstStyle/>
          <a:p>
            <a:pPr algn="l"/>
            <a:r>
              <a:rPr lang="es-ES" b="1" dirty="0"/>
              <a:t>para trasladarlo</a:t>
            </a:r>
            <a:r>
              <a:rPr lang="es-ES" dirty="0"/>
              <a:t> </a:t>
            </a:r>
          </a:p>
        </p:txBody>
      </p:sp>
      <p:sp>
        <p:nvSpPr>
          <p:cNvPr id="3" name="Marcador de contenido 2">
            <a:extLst>
              <a:ext uri="{FF2B5EF4-FFF2-40B4-BE49-F238E27FC236}">
                <a16:creationId xmlns:a16="http://schemas.microsoft.com/office/drawing/2014/main" id="{F394E45A-4B55-4DF9-2662-9D19AA6F4F9E}"/>
              </a:ext>
            </a:extLst>
          </p:cNvPr>
          <p:cNvSpPr>
            <a:spLocks noGrp="1"/>
          </p:cNvSpPr>
          <p:nvPr>
            <p:ph idx="1"/>
          </p:nvPr>
        </p:nvSpPr>
        <p:spPr>
          <a:xfrm>
            <a:off x="2773599" y="1563757"/>
            <a:ext cx="7796540" cy="4486187"/>
          </a:xfrm>
        </p:spPr>
        <p:txBody>
          <a:bodyPr>
            <a:normAutofit fontScale="85000" lnSpcReduction="10000"/>
          </a:bodyPr>
          <a:lstStyle/>
          <a:p>
            <a:r>
              <a:rPr lang="es-ES" sz="1700" dirty="0"/>
              <a:t>Antes de pasarse a la silla de ruedas, el paciente debe estar sentado. </a:t>
            </a:r>
          </a:p>
          <a:p>
            <a:r>
              <a:rPr lang="es-ES" sz="1700" dirty="0"/>
              <a:t>Permítale al paciente sentarse un momento, en caso de que el paciente se sienta mareado al ponerse en posición de sentado.</a:t>
            </a:r>
          </a:p>
          <a:p>
            <a:r>
              <a:rPr lang="es-ES" sz="1700" dirty="0"/>
              <a:t>Se deben llevar a cabo los siguientes pasos al prepararse para mover a un paciente:</a:t>
            </a:r>
          </a:p>
          <a:p>
            <a:pPr lvl="0"/>
            <a:r>
              <a:rPr lang="es-ES" sz="1700" dirty="0"/>
              <a:t>Para llevar al paciente hasta una posición sentada, voltéelo sobre el mismo lado de la silla de ruedas. </a:t>
            </a:r>
          </a:p>
          <a:p>
            <a:pPr lvl="0"/>
            <a:r>
              <a:rPr lang="es-ES" sz="1700" dirty="0"/>
              <a:t>Ponga uno de sus brazos bajo los hombros del paciente y uno detrás de las rodillas. Flexione sus rodillas. </a:t>
            </a:r>
          </a:p>
          <a:p>
            <a:pPr lvl="0"/>
            <a:r>
              <a:rPr lang="es-ES" sz="1700" dirty="0"/>
              <a:t>Balancee los pies del paciente fuera del borde de la cama y aproveche el impulso para ayudarle al paciente a sentarse. </a:t>
            </a:r>
          </a:p>
          <a:p>
            <a:pPr lvl="0"/>
            <a:r>
              <a:rPr lang="es-ES" sz="1700" dirty="0"/>
              <a:t>Mueva al paciente hasta el borde de la cama y baje la cama de forma que los pies queden tocando el suelo. </a:t>
            </a:r>
          </a:p>
          <a:p>
            <a:endParaRPr lang="es-ES" dirty="0"/>
          </a:p>
        </p:txBody>
      </p:sp>
    </p:spTree>
    <p:extLst>
      <p:ext uri="{BB962C8B-B14F-4D97-AF65-F5344CB8AC3E}">
        <p14:creationId xmlns:p14="http://schemas.microsoft.com/office/powerpoint/2010/main" val="3085136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26888-F5A8-52C7-6742-98C93E2D0957}"/>
              </a:ext>
            </a:extLst>
          </p:cNvPr>
          <p:cNvSpPr>
            <a:spLocks noGrp="1"/>
          </p:cNvSpPr>
          <p:nvPr>
            <p:ph type="title"/>
          </p:nvPr>
        </p:nvSpPr>
        <p:spPr/>
        <p:txBody>
          <a:bodyPr/>
          <a:lstStyle/>
          <a:p>
            <a:pPr algn="l"/>
            <a:r>
              <a:rPr lang="es-ES" dirty="0"/>
              <a:t>CONTINUACIÓN</a:t>
            </a:r>
          </a:p>
        </p:txBody>
      </p:sp>
      <p:sp>
        <p:nvSpPr>
          <p:cNvPr id="9" name="Marcador de contenido 8">
            <a:extLst>
              <a:ext uri="{FF2B5EF4-FFF2-40B4-BE49-F238E27FC236}">
                <a16:creationId xmlns:a16="http://schemas.microsoft.com/office/drawing/2014/main" id="{461D7D48-B8DB-B08C-FEF4-B03517EAE5E2}"/>
              </a:ext>
            </a:extLst>
          </p:cNvPr>
          <p:cNvSpPr>
            <a:spLocks noGrp="1"/>
          </p:cNvSpPr>
          <p:nvPr>
            <p:ph idx="1"/>
          </p:nvPr>
        </p:nvSpPr>
        <p:spPr/>
        <p:txBody>
          <a:bodyPr/>
          <a:lstStyle/>
          <a:p>
            <a:r>
              <a:rPr lang="es-ES" dirty="0"/>
              <a:t>Los cambios frecuentes de postura en los pacientes encamados son necesarios para evitar la aparición de isquemia en los llamados puntos de presión, debido a la acción de la gravedad y al propio peso. También hay que evitar que la ropa que cubre la cama roce la piel y llegue a producir lesiones, lo cual ocasiona la aparición de úlceras por decúbito.</a:t>
            </a:r>
          </a:p>
          <a:p>
            <a:r>
              <a:rPr lang="es-ES" u="sng" dirty="0">
                <a:hlinkClick r:id="rId2"/>
              </a:rPr>
              <a:t>https://youtu.be/m7Os47ISRpg</a:t>
            </a:r>
            <a:endParaRPr lang="es-ES" u="sng" dirty="0"/>
          </a:p>
          <a:p>
            <a:endParaRPr lang="es-ES" dirty="0"/>
          </a:p>
        </p:txBody>
      </p:sp>
    </p:spTree>
    <p:extLst>
      <p:ext uri="{BB962C8B-B14F-4D97-AF65-F5344CB8AC3E}">
        <p14:creationId xmlns:p14="http://schemas.microsoft.com/office/powerpoint/2010/main" val="3710357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BD524A-5E7B-35E8-0D5B-BA3EA2EF34A0}"/>
              </a:ext>
            </a:extLst>
          </p:cNvPr>
          <p:cNvSpPr>
            <a:spLocks noGrp="1"/>
          </p:cNvSpPr>
          <p:nvPr>
            <p:ph type="title"/>
          </p:nvPr>
        </p:nvSpPr>
        <p:spPr/>
        <p:txBody>
          <a:bodyPr/>
          <a:lstStyle/>
          <a:p>
            <a:pPr algn="l"/>
            <a:r>
              <a:rPr lang="es-ES" dirty="0"/>
              <a:t>MECANICA CORPORAL PARA EL SANITARIO</a:t>
            </a:r>
          </a:p>
        </p:txBody>
      </p:sp>
      <p:pic>
        <p:nvPicPr>
          <p:cNvPr id="5" name="Marcador de contenido 4">
            <a:extLst>
              <a:ext uri="{FF2B5EF4-FFF2-40B4-BE49-F238E27FC236}">
                <a16:creationId xmlns:a16="http://schemas.microsoft.com/office/drawing/2014/main" id="{C6480645-7266-90C4-EB22-2F49B7EACBAC}"/>
              </a:ext>
            </a:extLst>
          </p:cNvPr>
          <p:cNvPicPr>
            <a:picLocks noGrp="1" noChangeAspect="1"/>
          </p:cNvPicPr>
          <p:nvPr>
            <p:ph idx="1"/>
          </p:nvPr>
        </p:nvPicPr>
        <p:blipFill>
          <a:blip r:embed="rId2"/>
          <a:stretch>
            <a:fillRect/>
          </a:stretch>
        </p:blipFill>
        <p:spPr>
          <a:xfrm>
            <a:off x="2796208" y="1777530"/>
            <a:ext cx="6281505" cy="4563982"/>
          </a:xfrm>
        </p:spPr>
      </p:pic>
    </p:spTree>
    <p:extLst>
      <p:ext uri="{BB962C8B-B14F-4D97-AF65-F5344CB8AC3E}">
        <p14:creationId xmlns:p14="http://schemas.microsoft.com/office/powerpoint/2010/main" val="1865153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CFA056-9533-9ED6-B638-BA124E110D73}"/>
              </a:ext>
            </a:extLst>
          </p:cNvPr>
          <p:cNvSpPr>
            <a:spLocks noGrp="1"/>
          </p:cNvSpPr>
          <p:nvPr>
            <p:ph type="title"/>
          </p:nvPr>
        </p:nvSpPr>
        <p:spPr/>
        <p:txBody>
          <a:bodyPr/>
          <a:lstStyle/>
          <a:p>
            <a:pPr algn="l"/>
            <a:r>
              <a:rPr lang="es-ES" dirty="0"/>
              <a:t>CONTINUA MECANICA</a:t>
            </a:r>
          </a:p>
        </p:txBody>
      </p:sp>
      <p:pic>
        <p:nvPicPr>
          <p:cNvPr id="5" name="Marcador de contenido 4">
            <a:extLst>
              <a:ext uri="{FF2B5EF4-FFF2-40B4-BE49-F238E27FC236}">
                <a16:creationId xmlns:a16="http://schemas.microsoft.com/office/drawing/2014/main" id="{9638CDD8-5F92-6B09-5469-9E22DFEE5737}"/>
              </a:ext>
            </a:extLst>
          </p:cNvPr>
          <p:cNvPicPr>
            <a:picLocks noGrp="1" noChangeAspect="1"/>
          </p:cNvPicPr>
          <p:nvPr>
            <p:ph idx="1"/>
          </p:nvPr>
        </p:nvPicPr>
        <p:blipFill>
          <a:blip r:embed="rId2"/>
          <a:stretch>
            <a:fillRect/>
          </a:stretch>
        </p:blipFill>
        <p:spPr>
          <a:xfrm>
            <a:off x="2133600" y="2007932"/>
            <a:ext cx="7795419" cy="3510218"/>
          </a:xfrm>
        </p:spPr>
      </p:pic>
    </p:spTree>
    <p:extLst>
      <p:ext uri="{BB962C8B-B14F-4D97-AF65-F5344CB8AC3E}">
        <p14:creationId xmlns:p14="http://schemas.microsoft.com/office/powerpoint/2010/main" val="949193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AA51EB-5C12-415A-63C0-E250ADA4B50F}"/>
              </a:ext>
            </a:extLst>
          </p:cNvPr>
          <p:cNvSpPr>
            <a:spLocks noGrp="1"/>
          </p:cNvSpPr>
          <p:nvPr>
            <p:ph type="title"/>
          </p:nvPr>
        </p:nvSpPr>
        <p:spPr/>
        <p:txBody>
          <a:bodyPr/>
          <a:lstStyle/>
          <a:p>
            <a:pPr algn="ctr"/>
            <a:r>
              <a:rPr lang="es-ES" dirty="0"/>
              <a:t>USO DE LA GRUAS PARA LAS TRANSFERENCIAS Y CAMBIOS</a:t>
            </a:r>
          </a:p>
        </p:txBody>
      </p:sp>
      <p:sp>
        <p:nvSpPr>
          <p:cNvPr id="3" name="Marcador de contenido 2">
            <a:extLst>
              <a:ext uri="{FF2B5EF4-FFF2-40B4-BE49-F238E27FC236}">
                <a16:creationId xmlns:a16="http://schemas.microsoft.com/office/drawing/2014/main" id="{24B37F8D-57B3-4BC7-37A1-EE677E10BD22}"/>
              </a:ext>
            </a:extLst>
          </p:cNvPr>
          <p:cNvSpPr>
            <a:spLocks noGrp="1"/>
          </p:cNvSpPr>
          <p:nvPr>
            <p:ph idx="1"/>
          </p:nvPr>
        </p:nvSpPr>
        <p:spPr/>
        <p:txBody>
          <a:bodyPr/>
          <a:lstStyle/>
          <a:p>
            <a:r>
              <a:rPr lang="es-ES" dirty="0"/>
              <a:t>Siempre pediremos la colaboración del paciente en cada movimiento que se tenga que hacer sobre su cuerpo, y de ser posible utilizaremos ayudas mecánicas y técnicas como son las grúas.</a:t>
            </a:r>
          </a:p>
          <a:p>
            <a:r>
              <a:rPr lang="es-ES" dirty="0">
                <a:hlinkClick r:id="rId2"/>
              </a:rPr>
              <a:t>https://youtu.be/YQ5nndTTUdc</a:t>
            </a:r>
            <a:endParaRPr lang="es-ES" dirty="0"/>
          </a:p>
          <a:p>
            <a:endParaRPr lang="es-ES" dirty="0"/>
          </a:p>
        </p:txBody>
      </p:sp>
    </p:spTree>
    <p:extLst>
      <p:ext uri="{BB962C8B-B14F-4D97-AF65-F5344CB8AC3E}">
        <p14:creationId xmlns:p14="http://schemas.microsoft.com/office/powerpoint/2010/main" val="1704194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CF1A76-E019-8F68-58EB-F2C921FD8943}"/>
              </a:ext>
            </a:extLst>
          </p:cNvPr>
          <p:cNvSpPr>
            <a:spLocks noGrp="1"/>
          </p:cNvSpPr>
          <p:nvPr>
            <p:ph type="title"/>
          </p:nvPr>
        </p:nvSpPr>
        <p:spPr/>
        <p:txBody>
          <a:bodyPr/>
          <a:lstStyle/>
          <a:p>
            <a:pPr algn="l"/>
            <a:r>
              <a:rPr lang="es-ES" b="1" dirty="0"/>
              <a:t>Giro de pivote,: Rotar sobre los pies</a:t>
            </a:r>
            <a:br>
              <a:rPr lang="es-ES" dirty="0"/>
            </a:br>
            <a:endParaRPr lang="es-ES" dirty="0"/>
          </a:p>
        </p:txBody>
      </p:sp>
      <p:sp>
        <p:nvSpPr>
          <p:cNvPr id="3" name="Marcador de contenido 2">
            <a:extLst>
              <a:ext uri="{FF2B5EF4-FFF2-40B4-BE49-F238E27FC236}">
                <a16:creationId xmlns:a16="http://schemas.microsoft.com/office/drawing/2014/main" id="{C08AC7D9-7B73-8AF7-E5BD-217D2B89B614}"/>
              </a:ext>
            </a:extLst>
          </p:cNvPr>
          <p:cNvSpPr>
            <a:spLocks noGrp="1"/>
          </p:cNvSpPr>
          <p:nvPr>
            <p:ph idx="1"/>
          </p:nvPr>
        </p:nvSpPr>
        <p:spPr/>
        <p:txBody>
          <a:bodyPr/>
          <a:lstStyle/>
          <a:p>
            <a:pPr marL="0" indent="0">
              <a:buNone/>
            </a:pPr>
            <a:r>
              <a:rPr lang="es-ES" dirty="0"/>
              <a:t>Si tiene un cinturón de traslado, colóquelo sobre el paciente para ayudarle a tener un agarre durante la transferencia. Durante el giro, el paciente puede aferrarse a usted o llegar a la silla de ruedas. </a:t>
            </a:r>
          </a:p>
          <a:p>
            <a:r>
              <a:rPr lang="es-ES" dirty="0"/>
              <a:t>Párese lo más cerca que pueda del paciente, rodéelo con las manos por el pecho y sujételas por detrás de él o agarre el cinturón de traslado. </a:t>
            </a:r>
          </a:p>
          <a:p>
            <a:endParaRPr lang="es-ES" dirty="0"/>
          </a:p>
        </p:txBody>
      </p:sp>
    </p:spTree>
    <p:extLst>
      <p:ext uri="{BB962C8B-B14F-4D97-AF65-F5344CB8AC3E}">
        <p14:creationId xmlns:p14="http://schemas.microsoft.com/office/powerpoint/2010/main" val="111984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0F752D-8026-3D15-20D1-9378604D8AA0}"/>
              </a:ext>
            </a:extLst>
          </p:cNvPr>
          <p:cNvSpPr>
            <a:spLocks noGrp="1"/>
          </p:cNvSpPr>
          <p:nvPr>
            <p:ph type="title"/>
          </p:nvPr>
        </p:nvSpPr>
        <p:spPr/>
        <p:txBody>
          <a:bodyPr>
            <a:normAutofit fontScale="90000"/>
          </a:bodyPr>
          <a:lstStyle/>
          <a:p>
            <a:pPr algn="l"/>
            <a:r>
              <a:rPr lang="es-ES" dirty="0"/>
              <a:t>Se deben llevar a cabo los siguientes pasos:</a:t>
            </a:r>
            <a:br>
              <a:rPr lang="es-ES" dirty="0"/>
            </a:br>
            <a:endParaRPr lang="es-ES" dirty="0"/>
          </a:p>
        </p:txBody>
      </p:sp>
      <p:sp>
        <p:nvSpPr>
          <p:cNvPr id="3" name="Marcador de contenido 2">
            <a:extLst>
              <a:ext uri="{FF2B5EF4-FFF2-40B4-BE49-F238E27FC236}">
                <a16:creationId xmlns:a16="http://schemas.microsoft.com/office/drawing/2014/main" id="{1874B409-ED4B-E37F-0325-98DC43FD80A6}"/>
              </a:ext>
            </a:extLst>
          </p:cNvPr>
          <p:cNvSpPr>
            <a:spLocks noGrp="1"/>
          </p:cNvSpPr>
          <p:nvPr>
            <p:ph idx="1"/>
          </p:nvPr>
        </p:nvSpPr>
        <p:spPr>
          <a:xfrm>
            <a:off x="2773599" y="1656522"/>
            <a:ext cx="7796540" cy="4393422"/>
          </a:xfrm>
        </p:spPr>
        <p:txBody>
          <a:bodyPr>
            <a:normAutofit fontScale="70000" lnSpcReduction="20000"/>
          </a:bodyPr>
          <a:lstStyle/>
          <a:p>
            <a:pPr lvl="0"/>
            <a:r>
              <a:rPr lang="es-ES" dirty="0"/>
              <a:t>Coloque la pierna externa del paciente (la más alejada de la silla de ruedas) entre sus rodillas para obtener apoyo. Doble sus rodillas y mantenga su espalda recta.</a:t>
            </a:r>
          </a:p>
          <a:p>
            <a:pPr lvl="0"/>
            <a:r>
              <a:rPr lang="es-ES" dirty="0"/>
              <a:t>Cuente hasta tres y lentamente párese. Utilice las piernas para levantarse.</a:t>
            </a:r>
          </a:p>
          <a:p>
            <a:pPr lvl="0"/>
            <a:r>
              <a:rPr lang="es-ES" dirty="0"/>
              <a:t>Al mismo tiempo, el paciente debe colocar las manos a los lados y ayudar a empujarse fuera de la cama.</a:t>
            </a:r>
          </a:p>
          <a:p>
            <a:pPr lvl="0"/>
            <a:r>
              <a:rPr lang="es-ES" dirty="0"/>
              <a:t>El paciente debe ayudar a apoyar su peso sobre su pierna buena durante el traslado.</a:t>
            </a:r>
          </a:p>
          <a:p>
            <a:pPr lvl="0"/>
            <a:r>
              <a:rPr lang="es-ES" dirty="0"/>
              <a:t>Gire hacia la silla de ruedas, moviendo los pies para que la espalda quede alineada con las caderas.</a:t>
            </a:r>
          </a:p>
          <a:p>
            <a:pPr lvl="0"/>
            <a:r>
              <a:rPr lang="es-ES" dirty="0"/>
              <a:t>Una vez que las piernas del paciente estén tocando el asiento de la silla de ruedas, doble las rodillas para bajar al paciente hasta el asiento. Al mismo tiempo, pídale al paciente que alcance el apoyabrazos de la silla de ruedas. </a:t>
            </a:r>
          </a:p>
          <a:p>
            <a:r>
              <a:rPr lang="es-ES" dirty="0"/>
              <a:t>Si el paciente comienza a caerse durante el traslado, bájelo hasta la superficie plana, cama, silla o piso más cercanos. </a:t>
            </a:r>
          </a:p>
          <a:p>
            <a:endParaRPr lang="es-ES" dirty="0"/>
          </a:p>
        </p:txBody>
      </p:sp>
    </p:spTree>
    <p:extLst>
      <p:ext uri="{BB962C8B-B14F-4D97-AF65-F5344CB8AC3E}">
        <p14:creationId xmlns:p14="http://schemas.microsoft.com/office/powerpoint/2010/main" val="2859033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E49F22-E1E6-DC0E-2BD2-1DFE63BF7F92}"/>
              </a:ext>
            </a:extLst>
          </p:cNvPr>
          <p:cNvSpPr>
            <a:spLocks noGrp="1"/>
          </p:cNvSpPr>
          <p:nvPr>
            <p:ph type="title"/>
          </p:nvPr>
        </p:nvSpPr>
        <p:spPr/>
        <p:txBody>
          <a:bodyPr/>
          <a:lstStyle/>
          <a:p>
            <a:pPr algn="l"/>
            <a:r>
              <a:rPr lang="es-ES" dirty="0"/>
              <a:t>CINTURON DE MOVILZACIONES</a:t>
            </a:r>
          </a:p>
        </p:txBody>
      </p:sp>
      <p:pic>
        <p:nvPicPr>
          <p:cNvPr id="5" name="Marcador de contenido 4">
            <a:extLst>
              <a:ext uri="{FF2B5EF4-FFF2-40B4-BE49-F238E27FC236}">
                <a16:creationId xmlns:a16="http://schemas.microsoft.com/office/drawing/2014/main" id="{CAD10B2A-228D-2B71-1D91-B26AB02D348E}"/>
              </a:ext>
            </a:extLst>
          </p:cNvPr>
          <p:cNvPicPr>
            <a:picLocks noGrp="1" noChangeAspect="1"/>
          </p:cNvPicPr>
          <p:nvPr>
            <p:ph idx="1"/>
          </p:nvPr>
        </p:nvPicPr>
        <p:blipFill>
          <a:blip r:embed="rId2"/>
          <a:stretch>
            <a:fillRect/>
          </a:stretch>
        </p:blipFill>
        <p:spPr>
          <a:xfrm>
            <a:off x="5030383" y="2052638"/>
            <a:ext cx="3282172" cy="3997325"/>
          </a:xfrm>
        </p:spPr>
      </p:pic>
      <p:sp>
        <p:nvSpPr>
          <p:cNvPr id="6" name="CuadroTexto 5">
            <a:extLst>
              <a:ext uri="{FF2B5EF4-FFF2-40B4-BE49-F238E27FC236}">
                <a16:creationId xmlns:a16="http://schemas.microsoft.com/office/drawing/2014/main" id="{D2FDCF61-DC26-B06A-BBF6-8E98BF667E08}"/>
              </a:ext>
            </a:extLst>
          </p:cNvPr>
          <p:cNvSpPr txBox="1"/>
          <p:nvPr/>
        </p:nvSpPr>
        <p:spPr>
          <a:xfrm>
            <a:off x="1150938" y="3784332"/>
            <a:ext cx="6096000" cy="861774"/>
          </a:xfrm>
          <a:prstGeom prst="rect">
            <a:avLst/>
          </a:prstGeom>
          <a:noFill/>
        </p:spPr>
        <p:txBody>
          <a:bodyPr wrap="square">
            <a:spAutoFit/>
          </a:bodyPr>
          <a:lstStyle/>
          <a:p>
            <a:r>
              <a:rPr lang="es-ES" dirty="0">
                <a:hlinkClick r:id="rId3"/>
              </a:rPr>
              <a:t>https://youtu.be/TRzk3JBF_Qs</a:t>
            </a:r>
            <a:endParaRPr lang="es-ES" dirty="0"/>
          </a:p>
          <a:p>
            <a:endParaRPr lang="es-ES" dirty="0"/>
          </a:p>
          <a:p>
            <a:r>
              <a:rPr lang="es-ES" sz="1400" dirty="0"/>
              <a:t>NUEVOS ELENTOS TÉCNICOS DE AYUDA</a:t>
            </a:r>
          </a:p>
        </p:txBody>
      </p:sp>
      <p:sp>
        <p:nvSpPr>
          <p:cNvPr id="7" name="CuadroTexto 6">
            <a:extLst>
              <a:ext uri="{FF2B5EF4-FFF2-40B4-BE49-F238E27FC236}">
                <a16:creationId xmlns:a16="http://schemas.microsoft.com/office/drawing/2014/main" id="{ADAEC172-FD5D-72E3-CB40-BF45C16E1C67}"/>
              </a:ext>
            </a:extLst>
          </p:cNvPr>
          <p:cNvSpPr txBox="1"/>
          <p:nvPr/>
        </p:nvSpPr>
        <p:spPr>
          <a:xfrm>
            <a:off x="1150938" y="2195809"/>
            <a:ext cx="3282172" cy="646331"/>
          </a:xfrm>
          <a:prstGeom prst="rect">
            <a:avLst/>
          </a:prstGeom>
          <a:noFill/>
        </p:spPr>
        <p:txBody>
          <a:bodyPr wrap="square">
            <a:spAutoFit/>
          </a:bodyPr>
          <a:lstStyle/>
          <a:p>
            <a:r>
              <a:rPr lang="es-ES" dirty="0">
                <a:hlinkClick r:id="rId4"/>
              </a:rPr>
              <a:t>https://youtu.be/8jFa3_jba6o</a:t>
            </a:r>
            <a:endParaRPr lang="es-ES" dirty="0"/>
          </a:p>
          <a:p>
            <a:r>
              <a:rPr lang="es-ES" dirty="0"/>
              <a:t>MODO DE EJECUCIÓN</a:t>
            </a:r>
          </a:p>
        </p:txBody>
      </p:sp>
    </p:spTree>
    <p:extLst>
      <p:ext uri="{BB962C8B-B14F-4D97-AF65-F5344CB8AC3E}">
        <p14:creationId xmlns:p14="http://schemas.microsoft.com/office/powerpoint/2010/main" val="3302466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C7563-14B0-A3B5-7A0F-3028F8D8B6FC}"/>
              </a:ext>
            </a:extLst>
          </p:cNvPr>
          <p:cNvSpPr>
            <a:spLocks noGrp="1"/>
          </p:cNvSpPr>
          <p:nvPr>
            <p:ph type="title"/>
          </p:nvPr>
        </p:nvSpPr>
        <p:spPr/>
        <p:txBody>
          <a:bodyPr>
            <a:normAutofit fontScale="90000"/>
          </a:bodyPr>
          <a:lstStyle/>
          <a:p>
            <a:pPr algn="l"/>
            <a:r>
              <a:rPr lang="es-ES" b="1" dirty="0"/>
              <a:t>Normas generales de elevación de cargas</a:t>
            </a:r>
            <a:br>
              <a:rPr lang="es-ES" dirty="0"/>
            </a:br>
            <a:endParaRPr lang="es-ES" dirty="0"/>
          </a:p>
        </p:txBody>
      </p:sp>
      <p:sp>
        <p:nvSpPr>
          <p:cNvPr id="3" name="Marcador de contenido 2">
            <a:extLst>
              <a:ext uri="{FF2B5EF4-FFF2-40B4-BE49-F238E27FC236}">
                <a16:creationId xmlns:a16="http://schemas.microsoft.com/office/drawing/2014/main" id="{72F18D6C-A237-C27C-62A9-FE3C476AEBB3}"/>
              </a:ext>
            </a:extLst>
          </p:cNvPr>
          <p:cNvSpPr>
            <a:spLocks noGrp="1"/>
          </p:cNvSpPr>
          <p:nvPr>
            <p:ph idx="1"/>
          </p:nvPr>
        </p:nvSpPr>
        <p:spPr>
          <a:xfrm>
            <a:off x="2773599" y="1775791"/>
            <a:ext cx="7796540" cy="4274153"/>
          </a:xfrm>
        </p:spPr>
        <p:txBody>
          <a:bodyPr>
            <a:normAutofit fontScale="70000" lnSpcReduction="20000"/>
          </a:bodyPr>
          <a:lstStyle/>
          <a:p>
            <a:pPr lvl="0"/>
            <a:r>
              <a:rPr lang="es-ES" dirty="0"/>
              <a:t>Separar los pies, uno al lado del objeto y otro detrás;</a:t>
            </a:r>
          </a:p>
          <a:p>
            <a:pPr lvl="0"/>
            <a:r>
              <a:rPr lang="es-ES" dirty="0"/>
              <a:t>A partir de la posición de agachados (posición de sentados), mantener la espalda derecha (que no siempre es vertical);</a:t>
            </a:r>
          </a:p>
          <a:p>
            <a:pPr lvl="0"/>
            <a:r>
              <a:rPr lang="es-ES" dirty="0"/>
              <a:t>Una espalda derecha hace que la espina dorsal, los músculos y los órganos abdominales estén en alineamiento correcto;</a:t>
            </a:r>
          </a:p>
          <a:p>
            <a:pPr lvl="0"/>
            <a:r>
              <a:rPr lang="es-ES" dirty="0"/>
              <a:t>Se minimiza la comprensión intestinal que causa hernias;</a:t>
            </a:r>
          </a:p>
          <a:p>
            <a:pPr lvl="0"/>
            <a:r>
              <a:rPr lang="es-ES" dirty="0"/>
              <a:t>Cuello y cabeza deben seguir la alineación de la espalda;</a:t>
            </a:r>
          </a:p>
          <a:p>
            <a:pPr lvl="0"/>
            <a:r>
              <a:rPr lang="es-ES" dirty="0"/>
              <a:t>Dedos y manos han de extenderse por el objeto para ser levantados con la palma. Los dedos solos, tienen poca potencia;</a:t>
            </a:r>
          </a:p>
          <a:p>
            <a:pPr lvl="0"/>
            <a:r>
              <a:rPr lang="es-ES" dirty="0"/>
              <a:t>Acercarse al objeto, brazos y codos al lado del cuerpo. Si los brazos están extendidos, pierden mucha de su fuerza. El peso del cuerpo está concentrado sobre los pies. Comenzar el levantamiento con un empuje del pie trasero;</a:t>
            </a:r>
          </a:p>
          <a:p>
            <a:endParaRPr lang="es-ES" dirty="0"/>
          </a:p>
        </p:txBody>
      </p:sp>
    </p:spTree>
    <p:extLst>
      <p:ext uri="{BB962C8B-B14F-4D97-AF65-F5344CB8AC3E}">
        <p14:creationId xmlns:p14="http://schemas.microsoft.com/office/powerpoint/2010/main" val="125137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13392B-70DD-D755-71F7-0F6161EB956F}"/>
              </a:ext>
            </a:extLst>
          </p:cNvPr>
          <p:cNvSpPr>
            <a:spLocks noGrp="1"/>
          </p:cNvSpPr>
          <p:nvPr>
            <p:ph type="title"/>
          </p:nvPr>
        </p:nvSpPr>
        <p:spPr/>
        <p:txBody>
          <a:bodyPr>
            <a:normAutofit fontScale="90000"/>
          </a:bodyPr>
          <a:lstStyle/>
          <a:p>
            <a:pPr algn="ctr"/>
            <a:r>
              <a:rPr lang="es-ES" dirty="0">
                <a:hlinkClick r:id="rId2"/>
              </a:rPr>
              <a:t>https://youtu.be/xolQ77ZHg54</a:t>
            </a:r>
            <a:br>
              <a:rPr lang="es-ES" dirty="0"/>
            </a:br>
            <a:br>
              <a:rPr lang="es-ES" dirty="0"/>
            </a:br>
            <a:r>
              <a:rPr lang="es-ES" dirty="0"/>
              <a:t> </a:t>
            </a:r>
            <a:br>
              <a:rPr lang="es-ES" dirty="0"/>
            </a:br>
            <a:endParaRPr lang="es-ES" dirty="0"/>
          </a:p>
        </p:txBody>
      </p:sp>
      <p:sp>
        <p:nvSpPr>
          <p:cNvPr id="3" name="Marcador de contenido 2">
            <a:extLst>
              <a:ext uri="{FF2B5EF4-FFF2-40B4-BE49-F238E27FC236}">
                <a16:creationId xmlns:a16="http://schemas.microsoft.com/office/drawing/2014/main" id="{DFFDD14A-7D90-3C75-6A62-F5E2E9F42946}"/>
              </a:ext>
            </a:extLst>
          </p:cNvPr>
          <p:cNvSpPr>
            <a:spLocks noGrp="1"/>
          </p:cNvSpPr>
          <p:nvPr>
            <p:ph idx="1"/>
          </p:nvPr>
        </p:nvSpPr>
        <p:spPr/>
        <p:txBody>
          <a:bodyPr/>
          <a:lstStyle/>
          <a:p>
            <a:pPr lvl="0"/>
            <a:r>
              <a:rPr lang="es-ES" dirty="0"/>
              <a:t>Para evitar la torsión del cuerpo, pues es la causa más común de lesión de la espalda, se ha de cambiar el pie delantero en la dirección del movimiento;</a:t>
            </a:r>
          </a:p>
          <a:p>
            <a:pPr lvl="0"/>
            <a:r>
              <a:rPr lang="es-ES" dirty="0"/>
              <a:t>Si el objeto es demasiado pesado para una persona, deben coordinarse entre ellos contando, uno, dos, tres, arriba.</a:t>
            </a:r>
          </a:p>
          <a:p>
            <a:endParaRPr lang="es-ES" dirty="0"/>
          </a:p>
        </p:txBody>
      </p:sp>
    </p:spTree>
    <p:extLst>
      <p:ext uri="{BB962C8B-B14F-4D97-AF65-F5344CB8AC3E}">
        <p14:creationId xmlns:p14="http://schemas.microsoft.com/office/powerpoint/2010/main" val="2948400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11F9F0-E7BB-1430-9AA1-6B26AFC51709}"/>
              </a:ext>
            </a:extLst>
          </p:cNvPr>
          <p:cNvSpPr>
            <a:spLocks noGrp="1"/>
          </p:cNvSpPr>
          <p:nvPr>
            <p:ph type="title"/>
          </p:nvPr>
        </p:nvSpPr>
        <p:spPr/>
        <p:txBody>
          <a:bodyPr/>
          <a:lstStyle/>
          <a:p>
            <a:r>
              <a:rPr lang="es-ES" b="1" dirty="0"/>
              <a:t>Movilización del paciente encamado</a:t>
            </a:r>
            <a:br>
              <a:rPr lang="es-ES" dirty="0"/>
            </a:br>
            <a:endParaRPr lang="es-ES" dirty="0"/>
          </a:p>
        </p:txBody>
      </p:sp>
      <p:sp>
        <p:nvSpPr>
          <p:cNvPr id="3" name="Marcador de contenido 2">
            <a:extLst>
              <a:ext uri="{FF2B5EF4-FFF2-40B4-BE49-F238E27FC236}">
                <a16:creationId xmlns:a16="http://schemas.microsoft.com/office/drawing/2014/main" id="{2BF18A7D-FDFE-9946-E7BE-5CE13E21D08B}"/>
              </a:ext>
            </a:extLst>
          </p:cNvPr>
          <p:cNvSpPr>
            <a:spLocks noGrp="1"/>
          </p:cNvSpPr>
          <p:nvPr>
            <p:ph idx="1"/>
          </p:nvPr>
        </p:nvSpPr>
        <p:spPr/>
        <p:txBody>
          <a:bodyPr/>
          <a:lstStyle/>
          <a:p>
            <a:r>
              <a:rPr lang="es-ES" b="1" i="1" dirty="0"/>
              <a:t>PACIENTE NO COLABORADOR:</a:t>
            </a:r>
            <a:r>
              <a:rPr lang="es-ES" dirty="0"/>
              <a:t>  Realizar la movilización entre 2 personas.</a:t>
            </a:r>
          </a:p>
          <a:p>
            <a:endParaRPr lang="es-ES" dirty="0"/>
          </a:p>
        </p:txBody>
      </p:sp>
    </p:spTree>
    <p:extLst>
      <p:ext uri="{BB962C8B-B14F-4D97-AF65-F5344CB8AC3E}">
        <p14:creationId xmlns:p14="http://schemas.microsoft.com/office/powerpoint/2010/main" val="8636686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465</TotalTime>
  <Words>2755</Words>
  <Application>Microsoft Macintosh PowerPoint</Application>
  <PresentationFormat>Panorámica</PresentationFormat>
  <Paragraphs>145</Paragraphs>
  <Slides>33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Arial</vt:lpstr>
      <vt:lpstr>MS Shell Dlg 2</vt:lpstr>
      <vt:lpstr>Wingdings</vt:lpstr>
      <vt:lpstr>Wingdings 3</vt:lpstr>
      <vt:lpstr>Madison</vt:lpstr>
      <vt:lpstr>ERGONOMIA EN: Movilizaciones, transferencias y traslados de paciente en el hospital</vt:lpstr>
      <vt:lpstr>Traslado de un paciente de la cama a una silla de ruedas: Preparación  </vt:lpstr>
      <vt:lpstr>para trasladarlo </vt:lpstr>
      <vt:lpstr>Giro de pivote,: Rotar sobre los pies </vt:lpstr>
      <vt:lpstr>Se deben llevar a cabo los siguientes pasos: </vt:lpstr>
      <vt:lpstr>CINTURON DE MOVILZACIONES</vt:lpstr>
      <vt:lpstr>Normas generales de elevación de cargas </vt:lpstr>
      <vt:lpstr>https://youtu.be/xolQ77ZHg54    </vt:lpstr>
      <vt:lpstr>Movilización del paciente encamado </vt:lpstr>
      <vt:lpstr>TÉCNICA</vt:lpstr>
      <vt:lpstr>También se pueden colocar las dos personas al mismo lado de la cama, de esta forma: </vt:lpstr>
      <vt:lpstr>PACIENTE COLABORADOR:  En este caso con una sola persona basta. </vt:lpstr>
      <vt:lpstr>Movilización del paciente ayudados por una sábana. Se realiza entre dos personas, situados uno a cada lado de la cama. </vt:lpstr>
      <vt:lpstr>Movilización del paciente hacia un lateral de la cama </vt:lpstr>
      <vt:lpstr>TÉCNICA  </vt:lpstr>
      <vt:lpstr>Giro del paciente encamado de Decúbito Supino a Decúbito Lateral </vt:lpstr>
      <vt:lpstr>TÉCNICA</vt:lpstr>
      <vt:lpstr>Forma de sentar o incorporar al paciente en la cama </vt:lpstr>
      <vt:lpstr>Forma de sentar al paciente en el borde de la cama </vt:lpstr>
      <vt:lpstr>Transferencia del paciente de la cama a la camilla </vt:lpstr>
      <vt:lpstr>CON UNA PERSONA </vt:lpstr>
      <vt:lpstr>CON DOS PERSONAS https://youtu.be/F8R_pABBTzk </vt:lpstr>
      <vt:lpstr>CON TRES PERSONAS (Movilización en Bloque) https://youtu.be/arwUOf20j9Y  </vt:lpstr>
      <vt:lpstr>CONTINUA</vt:lpstr>
      <vt:lpstr>Transferencia del paciente de la cama a la silla  </vt:lpstr>
      <vt:lpstr>CONTINUACIÓN</vt:lpstr>
      <vt:lpstr>CONTINUACIÓN</vt:lpstr>
      <vt:lpstr>Realización al pacientes de Cambios Posturales periódicos  </vt:lpstr>
      <vt:lpstr>CONTINUACION CAMBIOS POSTURALES</vt:lpstr>
      <vt:lpstr>CONTINUACIÓN</vt:lpstr>
      <vt:lpstr>MECANICA CORPORAL PARA EL SANITARIO</vt:lpstr>
      <vt:lpstr>CONTINUA MECANICA</vt:lpstr>
      <vt:lpstr>USO DE LA GRUAS PARA LAS TRANSFERENCIAS Y CAMBIOS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MOVILIZACIONES, TRANSFERNECIAS,  TRASLADOS DE PACIENTE EN HOSPITAL Y EXTRAHOSPITALARIOS</dc:title>
  <dc:creator>verkysto@protonmail.com</dc:creator>
  <cp:lastModifiedBy>34621375898</cp:lastModifiedBy>
  <cp:revision>14</cp:revision>
  <dcterms:created xsi:type="dcterms:W3CDTF">2022-05-26T19:49:42Z</dcterms:created>
  <dcterms:modified xsi:type="dcterms:W3CDTF">2024-05-26T09:10:33Z</dcterms:modified>
</cp:coreProperties>
</file>